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4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7" r:id="rId12"/>
    <p:sldId id="278" r:id="rId13"/>
    <p:sldId id="275" r:id="rId14"/>
    <p:sldId id="276" r:id="rId15"/>
    <p:sldId id="271" r:id="rId16"/>
    <p:sldId id="272" r:id="rId17"/>
    <p:sldId id="273" r:id="rId18"/>
  </p:sldIdLst>
  <p:sldSz cx="12192000" cy="6858000"/>
  <p:notesSz cx="6797675" cy="9926638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DD6AB"/>
    <a:srgbClr val="0055A0"/>
    <a:srgbClr val="722066"/>
    <a:srgbClr val="89277B"/>
    <a:srgbClr val="962A87"/>
    <a:srgbClr val="982868"/>
    <a:srgbClr val="85235B"/>
    <a:srgbClr val="F0F0F0"/>
    <a:srgbClr val="7D2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6043" autoAdjust="0"/>
  </p:normalViewPr>
  <p:slideViewPr>
    <p:cSldViewPr snapToGrid="0">
      <p:cViewPr>
        <p:scale>
          <a:sx n="70" d="100"/>
          <a:sy n="70" d="100"/>
        </p:scale>
        <p:origin x="7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BFC5EC7-8D50-428E-8CB7-18869A5C19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8B95AA-2C14-4AF8-98FD-A515840F57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4547B-6EA0-419C-A6B6-609A3139A237}" type="datetimeFigureOut">
              <a:rPr lang="es-419" smtClean="0"/>
              <a:t>23/9/2025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B0F217-EDBD-4273-A85C-236F5ACBEA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F638E5-6156-405C-92EE-F1FD1DDD47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92FB2-E89C-4B78-A71A-EC4C29649E7F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2493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4397-77AC-414E-A89F-CF348E7D58A8}" type="datetimeFigureOut">
              <a:rPr lang="es-CO" smtClean="0"/>
              <a:t>23/09/2025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3EDE-3E9A-4C9D-9D4B-72E9FDBB96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7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06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98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072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42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75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52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827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267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94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8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74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946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12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532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83EDE-3E9A-4C9D-9D4B-72E9FDBB966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544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7CA0CA2-E673-475D-BF99-D3586506614E}"/>
              </a:ext>
            </a:extLst>
          </p:cNvPr>
          <p:cNvSpPr/>
          <p:nvPr userDrawn="1"/>
        </p:nvSpPr>
        <p:spPr>
          <a:xfrm>
            <a:off x="-89646" y="0"/>
            <a:ext cx="12281646" cy="6902824"/>
          </a:xfrm>
          <a:prstGeom prst="rect">
            <a:avLst/>
          </a:prstGeom>
          <a:gradFill flip="none" rotWithShape="1">
            <a:gsLst>
              <a:gs pos="12000">
                <a:srgbClr val="0055A0"/>
              </a:gs>
              <a:gs pos="56000">
                <a:srgbClr val="722066"/>
              </a:gs>
              <a:gs pos="77000">
                <a:srgbClr val="C00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C93D066D-1774-4CA9-88F3-F2532D083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337" y="-1402109"/>
            <a:ext cx="15005813" cy="11290833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2E2E0059-57A1-4EDC-A30B-3CD57F26BAD1}"/>
              </a:ext>
            </a:extLst>
          </p:cNvPr>
          <p:cNvSpPr txBox="1">
            <a:spLocks/>
          </p:cNvSpPr>
          <p:nvPr userDrawn="1"/>
        </p:nvSpPr>
        <p:spPr>
          <a:xfrm>
            <a:off x="1133476" y="1372325"/>
            <a:ext cx="9534524" cy="205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419" sz="8800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FE4BC63F-D598-4ADC-80A5-063D84B3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6" y="2017655"/>
            <a:ext cx="9829800" cy="1311128"/>
          </a:xfrm>
        </p:spPr>
        <p:txBody>
          <a:bodyPr wrap="square" lIns="0" anchor="t" anchorCtr="0">
            <a:sp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iCiel Gotham Medium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419" dirty="0"/>
          </a:p>
        </p:txBody>
      </p:sp>
      <p:sp>
        <p:nvSpPr>
          <p:cNvPr id="32" name="Rectángulo: esquinas superiores redondeadas 31">
            <a:extLst>
              <a:ext uri="{FF2B5EF4-FFF2-40B4-BE49-F238E27FC236}">
                <a16:creationId xmlns:a16="http://schemas.microsoft.com/office/drawing/2014/main" id="{CB0D0ABE-2BD0-48B6-BF62-F8B33123F2E9}"/>
              </a:ext>
            </a:extLst>
          </p:cNvPr>
          <p:cNvSpPr/>
          <p:nvPr userDrawn="1"/>
        </p:nvSpPr>
        <p:spPr>
          <a:xfrm rot="16200000">
            <a:off x="9215952" y="3356688"/>
            <a:ext cx="1492389" cy="4459704"/>
          </a:xfrm>
          <a:prstGeom prst="round2SameRect">
            <a:avLst>
              <a:gd name="adj1" fmla="val 1774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33" name="Imagen 32" descr="Logotipo&#10;&#10;Descripción generada automáticamente">
            <a:extLst>
              <a:ext uri="{FF2B5EF4-FFF2-40B4-BE49-F238E27FC236}">
                <a16:creationId xmlns:a16="http://schemas.microsoft.com/office/drawing/2014/main" id="{C107AA93-AAD0-4067-B72E-9741C1518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81" y="5072954"/>
            <a:ext cx="3440329" cy="992535"/>
          </a:xfrm>
          <a:prstGeom prst="rect">
            <a:avLst/>
          </a:prstGeom>
        </p:spPr>
      </p:pic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04C90FCF-5259-45A3-A253-74DE847AC7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3476" y="5426602"/>
            <a:ext cx="4748211" cy="561975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2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2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25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9848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DF693F5-A2E0-46DD-9012-241CE681A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1973" r="3022" b="9683"/>
          <a:stretch/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87F9B90-80E7-452D-BD9C-4ABF3204E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00" y="5924550"/>
            <a:ext cx="1892451" cy="54597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E6B19A5-CB3C-4615-994C-C793AE38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2590800"/>
            <a:ext cx="7181850" cy="2053431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defRPr sz="8000">
                <a:solidFill>
                  <a:srgbClr val="223AB4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419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501E14-115E-455B-BAF9-DBF8626160E1}"/>
              </a:ext>
            </a:extLst>
          </p:cNvPr>
          <p:cNvSpPr/>
          <p:nvPr userDrawn="1"/>
        </p:nvSpPr>
        <p:spPr>
          <a:xfrm rot="10800000" flipH="1" flipV="1">
            <a:off x="0" y="4644232"/>
            <a:ext cx="8507896" cy="146844"/>
          </a:xfrm>
          <a:prstGeom prst="rect">
            <a:avLst/>
          </a:prstGeom>
          <a:gradFill flip="none" rotWithShape="1">
            <a:gsLst>
              <a:gs pos="86000">
                <a:srgbClr val="C00000"/>
              </a:gs>
              <a:gs pos="20000">
                <a:srgbClr val="1E4DA3"/>
              </a:gs>
              <a:gs pos="0">
                <a:srgbClr val="0055A0"/>
              </a:gs>
              <a:gs pos="48000">
                <a:srgbClr val="A42BB1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5989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3E6094C-B0B8-4892-8C7E-57DB76381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1973" r="3022" b="9683"/>
          <a:stretch/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F222E2D-5B84-4F5D-BD9A-D6FF333D0000}"/>
              </a:ext>
            </a:extLst>
          </p:cNvPr>
          <p:cNvSpPr/>
          <p:nvPr userDrawn="1"/>
        </p:nvSpPr>
        <p:spPr>
          <a:xfrm rot="16200000" flipH="1">
            <a:off x="-1900487" y="4223587"/>
            <a:ext cx="5124450" cy="144378"/>
          </a:xfrm>
          <a:prstGeom prst="rect">
            <a:avLst/>
          </a:prstGeom>
          <a:gradFill flip="none" rotWithShape="1">
            <a:gsLst>
              <a:gs pos="86000">
                <a:srgbClr val="C00000"/>
              </a:gs>
              <a:gs pos="20000">
                <a:srgbClr val="1E4DA3"/>
              </a:gs>
              <a:gs pos="0">
                <a:srgbClr val="0055A0"/>
              </a:gs>
              <a:gs pos="48000">
                <a:srgbClr val="A42BB1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F1115F36-DADC-4D6F-9599-B05576733A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00" y="5924550"/>
            <a:ext cx="1892451" cy="545972"/>
          </a:xfrm>
          <a:prstGeom prst="rect">
            <a:avLst/>
          </a:prstGeom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86509B20-EF38-435B-8EA2-7150391EE2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24560" y="1882776"/>
            <a:ext cx="4643103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BA0B35-46DC-4D4F-A259-F80E3890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50" y="152400"/>
            <a:ext cx="11241500" cy="190882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6600">
                <a:solidFill>
                  <a:srgbClr val="223AB4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419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EEA1D584-FFF7-4FC4-ADA9-EF33486D08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1250" y="1882775"/>
            <a:ext cx="5145499" cy="3684589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657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E2CEC85-90B1-49C7-BE28-6203F7FBE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1973" r="3022" b="9683"/>
          <a:stretch/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F1115F36-DADC-4D6F-9599-B05576733A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00" y="5924550"/>
            <a:ext cx="1892451" cy="545972"/>
          </a:xfrm>
          <a:prstGeom prst="rect">
            <a:avLst/>
          </a:prstGeom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86509B20-EF38-435B-8EA2-7150391EE2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79623" y="1882776"/>
            <a:ext cx="4958096" cy="3728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FBA0B35-46DC-4D4F-A259-F80E3890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50" y="152400"/>
            <a:ext cx="11241500" cy="190882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6600">
                <a:solidFill>
                  <a:srgbClr val="223AB4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419" dirty="0"/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F2B08A87-3366-4356-B57A-F6D5F251FF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09873" y="1882776"/>
            <a:ext cx="4958096" cy="3728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0E78601-BBF3-43FE-8AD4-9643F435845A}"/>
              </a:ext>
            </a:extLst>
          </p:cNvPr>
          <p:cNvSpPr/>
          <p:nvPr userDrawn="1"/>
        </p:nvSpPr>
        <p:spPr>
          <a:xfrm rot="16200000" flipH="1">
            <a:off x="-1900487" y="4223587"/>
            <a:ext cx="5124450" cy="144378"/>
          </a:xfrm>
          <a:prstGeom prst="rect">
            <a:avLst/>
          </a:prstGeom>
          <a:gradFill flip="none" rotWithShape="1">
            <a:gsLst>
              <a:gs pos="86000">
                <a:srgbClr val="C00000"/>
              </a:gs>
              <a:gs pos="20000">
                <a:srgbClr val="1E4DA3"/>
              </a:gs>
              <a:gs pos="0">
                <a:srgbClr val="0055A0"/>
              </a:gs>
              <a:gs pos="48000">
                <a:srgbClr val="A42BB1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581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D23A524-3622-4BE7-BE02-91B49720D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1973" r="3022" b="9683"/>
          <a:stretch/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F1115F36-DADC-4D6F-9599-B05576733A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00" y="5924550"/>
            <a:ext cx="1892451" cy="54597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DFBA0B35-46DC-4D4F-A259-F80E3890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50" y="152400"/>
            <a:ext cx="11241500" cy="190882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6600">
                <a:solidFill>
                  <a:srgbClr val="223AB4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419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EEA1D584-FFF7-4FC4-ADA9-EF33486D08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66019" y="1882775"/>
            <a:ext cx="4850730" cy="3684589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F40B2435-9A10-4D10-88EE-0E92E7C4DC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40038" y="1882774"/>
            <a:ext cx="4850730" cy="3684589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69682B8-D580-4C3B-82ED-D85D64496260}"/>
              </a:ext>
            </a:extLst>
          </p:cNvPr>
          <p:cNvSpPr/>
          <p:nvPr userDrawn="1"/>
        </p:nvSpPr>
        <p:spPr>
          <a:xfrm rot="16200000" flipH="1">
            <a:off x="-1900487" y="4223587"/>
            <a:ext cx="5124450" cy="144378"/>
          </a:xfrm>
          <a:prstGeom prst="rect">
            <a:avLst/>
          </a:prstGeom>
          <a:gradFill flip="none" rotWithShape="1">
            <a:gsLst>
              <a:gs pos="86000">
                <a:srgbClr val="C00000"/>
              </a:gs>
              <a:gs pos="20000">
                <a:srgbClr val="1E4DA3"/>
              </a:gs>
              <a:gs pos="0">
                <a:srgbClr val="0055A0"/>
              </a:gs>
              <a:gs pos="48000">
                <a:srgbClr val="A42BB1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20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57A0CE70-6B09-4BCD-B57E-49873C24F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1973" r="3022" b="9683"/>
          <a:stretch/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F1115F36-DADC-4D6F-9599-B05576733A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00" y="5924550"/>
            <a:ext cx="1892451" cy="545972"/>
          </a:xfrm>
          <a:prstGeom prst="rect">
            <a:avLst/>
          </a:prstGeom>
        </p:spPr>
      </p:pic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F40B2435-9A10-4D10-88EE-0E92E7C4DC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7550" y="442915"/>
            <a:ext cx="5029199" cy="512445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11" name="Marcador de posición de imagen 13">
            <a:extLst>
              <a:ext uri="{FF2B5EF4-FFF2-40B4-BE49-F238E27FC236}">
                <a16:creationId xmlns:a16="http://schemas.microsoft.com/office/drawing/2014/main" id="{679E06CC-3800-4F29-8175-4DF1606C1C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3474" y="442914"/>
            <a:ext cx="5029199" cy="5124450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9856316-D122-40C6-AB89-F4515900F6CE}"/>
              </a:ext>
            </a:extLst>
          </p:cNvPr>
          <p:cNvSpPr/>
          <p:nvPr userDrawn="1"/>
        </p:nvSpPr>
        <p:spPr>
          <a:xfrm rot="16200000" flipH="1">
            <a:off x="-1900487" y="4223587"/>
            <a:ext cx="5124450" cy="144378"/>
          </a:xfrm>
          <a:prstGeom prst="rect">
            <a:avLst/>
          </a:prstGeom>
          <a:gradFill flip="none" rotWithShape="1">
            <a:gsLst>
              <a:gs pos="86000">
                <a:srgbClr val="C00000"/>
              </a:gs>
              <a:gs pos="20000">
                <a:srgbClr val="1E4DA3"/>
              </a:gs>
              <a:gs pos="0">
                <a:srgbClr val="0055A0"/>
              </a:gs>
              <a:gs pos="48000">
                <a:srgbClr val="A42BB1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4208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5C7745-15D1-4433-BC68-407227162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1973" r="3022" b="9683"/>
          <a:stretch/>
        </p:blipFill>
        <p:spPr>
          <a:xfrm>
            <a:off x="0" y="0"/>
            <a:ext cx="12192000" cy="592455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A4540F-2DF9-435B-BABA-4060F453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F2A8A-1FCA-478C-956C-2124833C75D0}" type="datetimeFigureOut">
              <a:rPr lang="es-419" smtClean="0"/>
              <a:t>23/9/2025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D3A9C-52AE-461A-A49E-03C21207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9B8142-9D3F-4D78-BE7A-C4AB435C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FB31D6-488C-4EAC-B363-E78B80942035}" type="slidenum">
              <a:rPr lang="es-419" smtClean="0"/>
              <a:t>‹Nº›</a:t>
            </a:fld>
            <a:endParaRPr lang="es-419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6E987AA-B0EE-4A6A-8065-EB80491F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50" y="152400"/>
            <a:ext cx="11241500" cy="1908829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defRPr sz="6600">
                <a:solidFill>
                  <a:srgbClr val="223AB4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419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E47F7DA-B7D2-4F19-8D01-665C260804E9}"/>
              </a:ext>
            </a:extLst>
          </p:cNvPr>
          <p:cNvSpPr/>
          <p:nvPr userDrawn="1"/>
        </p:nvSpPr>
        <p:spPr>
          <a:xfrm rot="16200000" flipH="1">
            <a:off x="-1900487" y="4223587"/>
            <a:ext cx="5124450" cy="144378"/>
          </a:xfrm>
          <a:prstGeom prst="rect">
            <a:avLst/>
          </a:prstGeom>
          <a:gradFill flip="none" rotWithShape="1">
            <a:gsLst>
              <a:gs pos="86000">
                <a:srgbClr val="C00000"/>
              </a:gs>
              <a:gs pos="20000">
                <a:srgbClr val="1E4DA3"/>
              </a:gs>
              <a:gs pos="0">
                <a:srgbClr val="0055A0"/>
              </a:gs>
              <a:gs pos="48000">
                <a:srgbClr val="A42BB1"/>
              </a:gs>
            </a:gsLst>
            <a:lin ang="5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630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A6D918C-4CBB-439B-B58F-EC2D3151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D4F4BE-CEA7-4325-9DAD-ADA7F7C23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A22F4C-8850-47E0-BAEE-663EE2446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F2A8A-1FCA-478C-956C-2124833C75D0}" type="datetimeFigureOut">
              <a:rPr lang="es-419" smtClean="0"/>
              <a:t>23/9/2025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33017E-E566-4DC0-92AE-6324AB25C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CE787-07D6-4EC8-8A56-5B2640CC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B31D6-488C-4EAC-B363-E78B8094203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24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2" r:id="rId3"/>
    <p:sldLayoutId id="2147483658" r:id="rId4"/>
    <p:sldLayoutId id="2147483656" r:id="rId5"/>
    <p:sldLayoutId id="2147483657" r:id="rId6"/>
    <p:sldLayoutId id="214748365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arjetasjuventudes2025.registraduria.gov.co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07F509-F25B-4924-A26B-CEB02BAD9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7" b="99593" l="54632" r="93071">
                        <a14:foregroundMark x1="61014" y1="35395" x2="60722" y2="74858"/>
                        <a14:foregroundMark x1="58534" y1="29618" x2="59154" y2="38731"/>
                        <a14:foregroundMark x1="59154" y1="38731" x2="58425" y2="36615"/>
                        <a14:foregroundMark x1="60649" y1="24003" x2="61488" y2="25061"/>
                        <a14:foregroundMark x1="60357" y1="29373" x2="60357" y2="27909"/>
                        <a14:foregroundMark x1="57950" y1="31082" x2="61050" y2="25631"/>
                        <a14:foregroundMark x1="61050" y1="25631" x2="62400" y2="33849"/>
                        <a14:foregroundMark x1="62400" y1="33849" x2="61123" y2="24085"/>
                        <a14:foregroundMark x1="61123" y1="24085" x2="57148" y2="27665"/>
                        <a14:foregroundMark x1="57148" y1="27665" x2="56856" y2="29618"/>
                        <a14:foregroundMark x1="60540" y1="24247" x2="63056" y2="31652"/>
                        <a14:foregroundMark x1="63056" y1="31652" x2="61670" y2="23027"/>
                        <a14:foregroundMark x1="61670" y1="23027" x2="62801" y2="32140"/>
                        <a14:foregroundMark x1="62801" y1="32140" x2="63603" y2="33116"/>
                        <a14:foregroundMark x1="57330" y1="54190" x2="60029" y2="62815"/>
                        <a14:foregroundMark x1="60029" y1="62815" x2="60284" y2="81448"/>
                        <a14:foregroundMark x1="56127" y1="57526" x2="55106" y2="77299"/>
                        <a14:foregroundMark x1="61196" y1="59154" x2="64807" y2="56876"/>
                        <a14:foregroundMark x1="61743" y1="69650" x2="62217" y2="85598"/>
                        <a14:foregroundMark x1="58789" y1="72172" x2="58315" y2="98617"/>
                        <a14:foregroundMark x1="54632" y1="82913" x2="54705" y2="83483"/>
                        <a14:foregroundMark x1="54996" y1="81855" x2="54705" y2="83320"/>
                        <a14:foregroundMark x1="55653" y1="82669" x2="55835" y2="82669"/>
                        <a14:foregroundMark x1="55470" y1="81692" x2="55470" y2="82262"/>
                        <a14:foregroundMark x1="72684" y1="99186" x2="72684" y2="99186"/>
                        <a14:foregroundMark x1="75565" y1="98373" x2="75565" y2="98373"/>
                        <a14:foregroundMark x1="62947" y1="70952" x2="63348" y2="68674"/>
                        <a14:foregroundMark x1="75930" y1="99024" x2="75821" y2="99593"/>
                        <a14:foregroundMark x1="87965" y1="29373" x2="88330" y2="95281"/>
                        <a14:foregroundMark x1="86761" y1="39951" x2="84172" y2="40114"/>
                        <a14:foregroundMark x1="91867" y1="38487" x2="91867" y2="39951"/>
                        <a14:foregroundMark x1="86834" y1="53946" x2="89059" y2="54353"/>
                      </a14:backgroundRemoval>
                    </a14:imgEffect>
                  </a14:imgLayer>
                </a14:imgProps>
              </a:ext>
            </a:extLst>
          </a:blip>
          <a:srcRect l="51017" r="2223"/>
          <a:stretch/>
        </p:blipFill>
        <p:spPr>
          <a:xfrm>
            <a:off x="8160810" y="1453287"/>
            <a:ext cx="3557058" cy="340963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22D92A0-D149-4496-B110-78552D1DFEF5}"/>
              </a:ext>
            </a:extLst>
          </p:cNvPr>
          <p:cNvSpPr txBox="1">
            <a:spLocks/>
          </p:cNvSpPr>
          <p:nvPr/>
        </p:nvSpPr>
        <p:spPr>
          <a:xfrm>
            <a:off x="1133476" y="1453287"/>
            <a:ext cx="9144000" cy="1725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419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Gotham Medium" pitchFamily="2" charset="0"/>
              <a:ea typeface="Roboto Black" panose="02000000000000000000" pitchFamily="2" charset="0"/>
              <a:cs typeface="iCiel Gotham Medium" pitchFamily="2" charset="0"/>
            </a:endParaRP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98027C1F-CB0B-4D89-A206-68B11BF7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1738556"/>
            <a:ext cx="9829800" cy="2086725"/>
          </a:xfrm>
        </p:spPr>
        <p:txBody>
          <a:bodyPr/>
          <a:lstStyle/>
          <a:p>
            <a:r>
              <a:rPr lang="es-419" sz="7200" dirty="0"/>
              <a:t>TESTIGOS ELECTORALES</a:t>
            </a:r>
            <a:endParaRPr lang="es-419" sz="7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4F68EC8A-A504-4095-8504-BF857C2F8D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1100" y="3825281"/>
            <a:ext cx="6152029" cy="561975"/>
          </a:xfrm>
        </p:spPr>
        <p:txBody>
          <a:bodyPr/>
          <a:lstStyle/>
          <a:p>
            <a:r>
              <a:rPr lang="es-419" spc="600" dirty="0">
                <a:solidFill>
                  <a:srgbClr val="FDD6AB"/>
                </a:solidFill>
                <a:latin typeface="Century Gothic" panose="020B0502020202020204" pitchFamily="34" charset="0"/>
              </a:rPr>
              <a:t>TU ROL EN LA DEMOCRACIA</a:t>
            </a:r>
          </a:p>
        </p:txBody>
      </p:sp>
    </p:spTree>
    <p:extLst>
      <p:ext uri="{BB962C8B-B14F-4D97-AF65-F5344CB8AC3E}">
        <p14:creationId xmlns:p14="http://schemas.microsoft.com/office/powerpoint/2010/main" val="120824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26E8554-6246-4A60-950C-1BD1ED1CB52D}"/>
              </a:ext>
            </a:extLst>
          </p:cNvPr>
          <p:cNvSpPr txBox="1"/>
          <p:nvPr/>
        </p:nvSpPr>
        <p:spPr>
          <a:xfrm>
            <a:off x="991518" y="1689877"/>
            <a:ext cx="787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¿QUIÉNES PUEDEN RECLAMAR?</a:t>
            </a:r>
            <a:endParaRPr lang="es-CO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9EFE1B-DAC0-456A-9BAA-2D15E9DDDEFD}"/>
              </a:ext>
            </a:extLst>
          </p:cNvPr>
          <p:cNvSpPr txBox="1"/>
          <p:nvPr/>
        </p:nvSpPr>
        <p:spPr>
          <a:xfrm>
            <a:off x="1288971" y="2184625"/>
            <a:ext cx="764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Candidatos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Testigos electorales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Representantes Legales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EEB479-00F0-4555-B6B2-41A155A96864}"/>
              </a:ext>
            </a:extLst>
          </p:cNvPr>
          <p:cNvSpPr txBox="1"/>
          <p:nvPr/>
        </p:nvSpPr>
        <p:spPr>
          <a:xfrm>
            <a:off x="991518" y="3017927"/>
            <a:ext cx="787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¿CUÁNDO RECLAMAR?</a:t>
            </a:r>
            <a:endParaRPr lang="es-CO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7162F0-C577-42C9-A08F-33DE8AD6F067}"/>
              </a:ext>
            </a:extLst>
          </p:cNvPr>
          <p:cNvSpPr txBox="1"/>
          <p:nvPr/>
        </p:nvSpPr>
        <p:spPr>
          <a:xfrm>
            <a:off x="1288971" y="3466902"/>
            <a:ext cx="7645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b="1" dirty="0">
                <a:latin typeface="Century Gothic" panose="020B0502020202020204" pitchFamily="34" charset="0"/>
              </a:rPr>
              <a:t>Artículo 122 Código Electoral : </a:t>
            </a:r>
          </a:p>
          <a:p>
            <a:endParaRPr lang="es-US" sz="1400" b="1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Más votos que votantes en la mesa.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Errores de suma en el conteo.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Actas sin firmas suficientes de jurados (por lo menos 2).</a:t>
            </a:r>
          </a:p>
          <a:p>
            <a:pPr lvl="1"/>
            <a:endParaRPr lang="es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b="1" dirty="0">
                <a:latin typeface="Century Gothic" panose="020B0502020202020204" pitchFamily="34" charset="0"/>
              </a:rPr>
              <a:t>Artículo 164 Código Electoral: </a:t>
            </a:r>
          </a:p>
          <a:p>
            <a:endParaRPr lang="es-US" sz="1400" b="1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Tachaduras o enmendaduras en nombres de candidatos o resultados.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Dudas sobre la exactitud del conteo hecho por los jurados. 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1E38CB7-0F83-4026-8ED8-BD445AFF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25" y="-163499"/>
            <a:ext cx="7181850" cy="2053431"/>
          </a:xfrm>
        </p:spPr>
        <p:txBody>
          <a:bodyPr/>
          <a:lstStyle/>
          <a:p>
            <a:r>
              <a:rPr lang="es-US" sz="6000" b="1" dirty="0">
                <a:latin typeface="Century Gothic" panose="020B0502020202020204" pitchFamily="34" charset="0"/>
              </a:rPr>
              <a:t>RECLAMACIONES</a:t>
            </a:r>
            <a:endParaRPr lang="es-CO" sz="6000" b="1" dirty="0">
              <a:latin typeface="Century Gothic" panose="020B0502020202020204" pitchFamily="34" charset="0"/>
            </a:endParaRPr>
          </a:p>
        </p:txBody>
      </p:sp>
      <p:sp>
        <p:nvSpPr>
          <p:cNvPr id="20" name="Marcador de contenido 1">
            <a:extLst>
              <a:ext uri="{FF2B5EF4-FFF2-40B4-BE49-F238E27FC236}">
                <a16:creationId xmlns:a16="http://schemas.microsoft.com/office/drawing/2014/main" id="{DF93C961-3085-4D7C-B17C-674C32420B2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3725" y="1232464"/>
            <a:ext cx="9574504" cy="288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S" sz="2000" b="1" dirty="0">
                <a:latin typeface="Century Gothic" panose="020B0502020202020204" pitchFamily="34" charset="0"/>
              </a:rPr>
              <a:t>Son el canal oficial para corregir errores durante las votaciones. </a:t>
            </a:r>
          </a:p>
        </p:txBody>
      </p:sp>
      <p:pic>
        <p:nvPicPr>
          <p:cNvPr id="1026" name="Picture 2" descr="Queja - Iconos gratis de comunicaciones">
            <a:extLst>
              <a:ext uri="{FF2B5EF4-FFF2-40B4-BE49-F238E27FC236}">
                <a16:creationId xmlns:a16="http://schemas.microsoft.com/office/drawing/2014/main" id="{24356F64-8701-48F1-B660-30493E494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5" y="903605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1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0F90A3E-7D4B-4E60-AEFC-29C17B73327E}"/>
              </a:ext>
            </a:extLst>
          </p:cNvPr>
          <p:cNvSpPr txBox="1"/>
          <p:nvPr/>
        </p:nvSpPr>
        <p:spPr>
          <a:xfrm>
            <a:off x="8932842" y="344276"/>
            <a:ext cx="2418514" cy="900246"/>
          </a:xfrm>
          <a:prstGeom prst="rect">
            <a:avLst/>
          </a:prstGeom>
          <a:solidFill>
            <a:srgbClr val="FFC1C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¡TODAS LAS RECLAMACIONES SE PRESENTAN POR ESCRITO, EXCEPTO EL RECUENTO DE VOTOS, QUE SE PUEDE SOLICITAR VERBALMENTE !</a:t>
            </a:r>
            <a:endParaRPr lang="es-CO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14EF1-8963-4B7E-A34F-DFE1F1A27BB9}"/>
              </a:ext>
            </a:extLst>
          </p:cNvPr>
          <p:cNvSpPr txBox="1"/>
          <p:nvPr/>
        </p:nvSpPr>
        <p:spPr>
          <a:xfrm>
            <a:off x="8932842" y="1413431"/>
            <a:ext cx="241851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LAS RECLAMACIONES SE ADJUNTAN A LOS DOCUMENTOS ELECTORALES Y SOBRE ELLAS SE DECIDE EN LOS ESCRUTINIOS</a:t>
            </a:r>
            <a:endParaRPr lang="es-CO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7162F0-C577-42C9-A08F-33DE8AD6F067}"/>
              </a:ext>
            </a:extLst>
          </p:cNvPr>
          <p:cNvSpPr txBox="1"/>
          <p:nvPr/>
        </p:nvSpPr>
        <p:spPr>
          <a:xfrm>
            <a:off x="1162631" y="1591238"/>
            <a:ext cx="764570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b="1" dirty="0">
                <a:latin typeface="Century Gothic" panose="020B0502020202020204" pitchFamily="34" charset="0"/>
              </a:rPr>
              <a:t>Artículo 192 Código Electoral: </a:t>
            </a:r>
            <a:br>
              <a:rPr lang="es-US" sz="1400" b="1" dirty="0">
                <a:latin typeface="Century Gothic" panose="020B0502020202020204" pitchFamily="34" charset="0"/>
              </a:rPr>
            </a:br>
            <a:endParaRPr lang="es-US" sz="14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Mesas en lugares no autorizados o elecciones en días no permitidos.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Actas sin suficientes firmas de jurados (por lo menos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Pérdida o destrucción de votos sin acta que respalde el resultado.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Más votantes que inscritos en la mesa o en el censo de la zona.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Pliegos entregados tarde sin causa justificada.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Actas firmadas en sitios distintos a los permitidos.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Candidatos o listas mal inscritas o sin aceptación.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Votos contados a candidatos inhabilitados (Art. 151 C.E.)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Errores de suma en las actas.  </a:t>
            </a:r>
          </a:p>
          <a:p>
            <a:endParaRPr lang="es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US" sz="1400" dirty="0"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06D150A-4A5B-46FC-BE21-0D298A9D9E4B}"/>
              </a:ext>
            </a:extLst>
          </p:cNvPr>
          <p:cNvSpPr txBox="1"/>
          <p:nvPr/>
        </p:nvSpPr>
        <p:spPr>
          <a:xfrm>
            <a:off x="950897" y="4305243"/>
            <a:ext cx="787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¿Y SI QUIERO UN NUEVO CONTEO?</a:t>
            </a:r>
            <a:endParaRPr lang="es-CO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07F977-5931-4566-88FC-13BF382071B7}"/>
              </a:ext>
            </a:extLst>
          </p:cNvPr>
          <p:cNvSpPr txBox="1"/>
          <p:nvPr/>
        </p:nvSpPr>
        <p:spPr>
          <a:xfrm>
            <a:off x="1182252" y="4744572"/>
            <a:ext cx="764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Se puede pedir el reconteo físico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Se solicita verbalmente a los jurados.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Se deben resolver en el instante y los jurados deben dejar constancia en el E-14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DB5D7EA-F3CA-4493-BFEB-F4CEDD425E09}"/>
              </a:ext>
            </a:extLst>
          </p:cNvPr>
          <p:cNvSpPr txBox="1"/>
          <p:nvPr/>
        </p:nvSpPr>
        <p:spPr>
          <a:xfrm>
            <a:off x="8969565" y="2321004"/>
            <a:ext cx="2418514" cy="738664"/>
          </a:xfrm>
          <a:prstGeom prst="rect">
            <a:avLst/>
          </a:prstGeom>
          <a:solidFill>
            <a:srgbClr val="FFC1C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NO PODRÁN EN NINGUNA FORMA INTERFERIR LAS VOTACIONES NI LOS ESCRUTINIOS DE LOS JURADOS DE VOTACIÓN.</a:t>
            </a:r>
            <a:endParaRPr lang="es-CO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A7CE01-FD8D-49C6-A269-18EE50ADAB98}"/>
              </a:ext>
            </a:extLst>
          </p:cNvPr>
          <p:cNvSpPr txBox="1"/>
          <p:nvPr/>
        </p:nvSpPr>
        <p:spPr>
          <a:xfrm>
            <a:off x="8969565" y="3242615"/>
            <a:ext cx="2418514" cy="900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VERIFICADO EL RECUENTO DE VOTOS POR UNA COMISIÓN ESCRUTADORA, NO PROCEDE OTRO ALGUNO SOBRE LA MISMA MESA DE VOTACIÓN</a:t>
            </a:r>
            <a:endParaRPr lang="es-CO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37F8E34-9ED2-4A45-A9B0-25039F3D34B1}"/>
              </a:ext>
            </a:extLst>
          </p:cNvPr>
          <p:cNvSpPr txBox="1"/>
          <p:nvPr/>
        </p:nvSpPr>
        <p:spPr>
          <a:xfrm>
            <a:off x="8969565" y="4305243"/>
            <a:ext cx="2418514" cy="1546577"/>
          </a:xfrm>
          <a:prstGeom prst="rect">
            <a:avLst/>
          </a:prstGeom>
          <a:solidFill>
            <a:srgbClr val="FFC1C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- SI LA RECLAMACIÓN NO TIENE FUNDAMENTO, LA CORPORACIÓN LO DECLARA EN UNA RESOLUCIÓN MOTIVIDA. </a:t>
            </a:r>
          </a:p>
          <a:p>
            <a:pPr marL="171450" indent="-171450" algn="just">
              <a:buFontTx/>
              <a:buChar char="-"/>
            </a:pPr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LA DECISIÓN SE NOTIFICA DE INMEDIATO EN ESTRADOS. </a:t>
            </a:r>
          </a:p>
          <a:p>
            <a:pPr marL="171450" indent="-171450" algn="just">
              <a:buFontTx/>
              <a:buChar char="-"/>
            </a:pPr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EL RECLAMANTE PUEDE APELAR  POR ESCRITO ANTES DE TERMINAR EL ESCRUTINIO </a:t>
            </a:r>
            <a:endParaRPr lang="es-CO" sz="105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4" descr="Papel escrito - Iconos gratis de comunicaciones">
            <a:extLst>
              <a:ext uri="{FF2B5EF4-FFF2-40B4-BE49-F238E27FC236}">
                <a16:creationId xmlns:a16="http://schemas.microsoft.com/office/drawing/2014/main" id="{83CADBEA-5710-427B-A426-D3AAF00B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189" y="232794"/>
            <a:ext cx="1123209" cy="11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seño PNG Y SVG De Sobre Abierto Plano Para Camisetas">
            <a:extLst>
              <a:ext uri="{FF2B5EF4-FFF2-40B4-BE49-F238E27FC236}">
                <a16:creationId xmlns:a16="http://schemas.microsoft.com/office/drawing/2014/main" id="{EFE3FE7F-C963-41E8-8037-9EF18678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240" y="1478118"/>
            <a:ext cx="609290" cy="6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urado - Iconos gratis de personas">
            <a:extLst>
              <a:ext uri="{FF2B5EF4-FFF2-40B4-BE49-F238E27FC236}">
                <a16:creationId xmlns:a16="http://schemas.microsoft.com/office/drawing/2014/main" id="{1BC9406D-BD6D-475C-A548-3AD4F3B5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993" y="2352757"/>
            <a:ext cx="577537" cy="57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Tribal X PNG Imágenes Y Dibujos Con Fondo Transparente Gratis - Pngtree">
            <a:extLst>
              <a:ext uri="{FF2B5EF4-FFF2-40B4-BE49-F238E27FC236}">
                <a16:creationId xmlns:a16="http://schemas.microsoft.com/office/drawing/2014/main" id="{79A683C8-9DF0-433D-B4BE-A1E20AD6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585" y="3450221"/>
            <a:ext cx="528351" cy="5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pelación PNG, Dibujos, Vectores Para Descarga Gratuita - Pngtree">
            <a:extLst>
              <a:ext uri="{FF2B5EF4-FFF2-40B4-BE49-F238E27FC236}">
                <a16:creationId xmlns:a16="http://schemas.microsoft.com/office/drawing/2014/main" id="{398E8DE4-BBD5-4E4F-9156-85F13251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5106">
            <a:off x="11094366" y="4741437"/>
            <a:ext cx="1333041" cy="7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F011C2D-7026-42A9-B8FE-E0B64718A71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5250" y="1448483"/>
            <a:ext cx="9574504" cy="2886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S" sz="2000" dirty="0">
                <a:latin typeface="Century Gothic" panose="020B0502020202020204" pitchFamily="34" charset="0"/>
              </a:rPr>
              <a:t>Son el canal oficial para corregir errores en el conteo de votos.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E40EC3F-3034-4267-8950-17BC619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50" y="689466"/>
            <a:ext cx="11241500" cy="799475"/>
          </a:xfrm>
        </p:spPr>
        <p:txBody>
          <a:bodyPr/>
          <a:lstStyle/>
          <a:p>
            <a:r>
              <a:rPr lang="es-US" sz="54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RECLAMACIONES </a:t>
            </a:r>
            <a:endParaRPr lang="es-CO" sz="5400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Reclamación de daños sufridos en el extranjero - Estamos seguros">
            <a:extLst>
              <a:ext uri="{FF2B5EF4-FFF2-40B4-BE49-F238E27FC236}">
                <a16:creationId xmlns:a16="http://schemas.microsoft.com/office/drawing/2014/main" id="{F13ADEE8-D8B0-49C2-BFCF-83FDC07E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33" y="119099"/>
            <a:ext cx="2113403" cy="21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0F90A3E-7D4B-4E60-AEFC-29C17B73327E}"/>
              </a:ext>
            </a:extLst>
          </p:cNvPr>
          <p:cNvSpPr txBox="1"/>
          <p:nvPr/>
        </p:nvSpPr>
        <p:spPr>
          <a:xfrm>
            <a:off x="9208264" y="2978877"/>
            <a:ext cx="2418514" cy="9002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1050" b="1" dirty="0">
                <a:latin typeface="Century Gothic" panose="020B0502020202020204" pitchFamily="34" charset="0"/>
              </a:rPr>
              <a:t>¡TODAS LAS RECLAMACIONES SE PRESENTAN POR ESCRITO, EXCEPTO EL RECUENTO DE VOTOS, QUE SE PUEDE SOLICITAR VERBALMENTE !</a:t>
            </a:r>
            <a:endParaRPr lang="es-CO" sz="1050" b="1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D14EF1-8963-4B7E-A34F-DFE1F1A27BB9}"/>
              </a:ext>
            </a:extLst>
          </p:cNvPr>
          <p:cNvSpPr txBox="1"/>
          <p:nvPr/>
        </p:nvSpPr>
        <p:spPr>
          <a:xfrm>
            <a:off x="9208264" y="3978572"/>
            <a:ext cx="241851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US" sz="1050" b="1" dirty="0">
                <a:latin typeface="Century Gothic" panose="020B0502020202020204" pitchFamily="34" charset="0"/>
              </a:rPr>
              <a:t>LAS RECLAMACIONES SE ADJUNTAN A LOS DOCUMENTOS ELECTORALES Y SOBRE ELLAS SE DECIDE EN LOS ESCRUTINIOS</a:t>
            </a:r>
            <a:endParaRPr lang="es-CO" sz="105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6E8554-6246-4A60-950C-1BD1ED1CB52D}"/>
              </a:ext>
            </a:extLst>
          </p:cNvPr>
          <p:cNvSpPr txBox="1"/>
          <p:nvPr/>
        </p:nvSpPr>
        <p:spPr>
          <a:xfrm>
            <a:off x="991518" y="1924299"/>
            <a:ext cx="78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¿QUIÉNES PUEDEN RECLAMAR?</a:t>
            </a:r>
            <a:endParaRPr lang="es-CO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9EFE1B-DAC0-456A-9BAA-2D15E9DDDEFD}"/>
              </a:ext>
            </a:extLst>
          </p:cNvPr>
          <p:cNvSpPr txBox="1"/>
          <p:nvPr/>
        </p:nvSpPr>
        <p:spPr>
          <a:xfrm>
            <a:off x="1288972" y="2304557"/>
            <a:ext cx="764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Candidatos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Testigos electorales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dirty="0">
                <a:latin typeface="Century Gothic" panose="020B0502020202020204" pitchFamily="34" charset="0"/>
              </a:rPr>
              <a:t>Representantes Legales</a:t>
            </a:r>
            <a:endParaRPr lang="es-CO" sz="14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EEB479-00F0-4555-B6B2-41A155A96864}"/>
              </a:ext>
            </a:extLst>
          </p:cNvPr>
          <p:cNvSpPr txBox="1"/>
          <p:nvPr/>
        </p:nvSpPr>
        <p:spPr>
          <a:xfrm>
            <a:off x="991518" y="3164586"/>
            <a:ext cx="78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 ¿CUÁNDO RECLAMAR?</a:t>
            </a:r>
            <a:endParaRPr lang="es-CO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7162F0-C577-42C9-A08F-33DE8AD6F067}"/>
              </a:ext>
            </a:extLst>
          </p:cNvPr>
          <p:cNvSpPr txBox="1"/>
          <p:nvPr/>
        </p:nvSpPr>
        <p:spPr>
          <a:xfrm>
            <a:off x="1288971" y="3553455"/>
            <a:ext cx="76457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b="1" dirty="0">
                <a:latin typeface="Century Gothic" panose="020B0502020202020204" pitchFamily="34" charset="0"/>
              </a:rPr>
              <a:t>Artículo 122 Código Electoral : </a:t>
            </a:r>
          </a:p>
          <a:p>
            <a:endParaRPr lang="es-US" sz="1400" b="1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Más votos que votantes en la mesa.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Errores de suma en el conteo.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Actas sin firmas suficientes de jurados (por lo menos 2).</a:t>
            </a:r>
          </a:p>
          <a:p>
            <a:pPr lvl="1"/>
            <a:endParaRPr lang="es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US" sz="1400" b="1" dirty="0">
                <a:latin typeface="Century Gothic" panose="020B0502020202020204" pitchFamily="34" charset="0"/>
              </a:rPr>
              <a:t>Artículo 164 Código Electoral: </a:t>
            </a:r>
          </a:p>
          <a:p>
            <a:endParaRPr lang="es-US" sz="1400" b="1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Diferencias del 10% o más en los resultados entre listas del mismo Partido o Sector político.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Tachaduras o enmendaduras en nombres de candidatos o resultados.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US" sz="1400" dirty="0">
                <a:latin typeface="Century Gothic" panose="020B0502020202020204" pitchFamily="34" charset="0"/>
              </a:rPr>
              <a:t>Dudas sobre la exactitud del conteo hecho por los jurados. </a:t>
            </a:r>
          </a:p>
        </p:txBody>
      </p:sp>
    </p:spTree>
    <p:extLst>
      <p:ext uri="{BB962C8B-B14F-4D97-AF65-F5344CB8AC3E}">
        <p14:creationId xmlns:p14="http://schemas.microsoft.com/office/powerpoint/2010/main" val="197310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A9C19E-F44D-46ED-A553-34B08114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03" y="728662"/>
            <a:ext cx="4162425" cy="54006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21D5986-C287-474B-9863-57FDA0DB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94" y="823912"/>
            <a:ext cx="41243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55A3C6-7D18-41D2-8380-F0A2AE77E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795337"/>
            <a:ext cx="4162425" cy="5267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FA56FA-55AD-4623-92E7-BB8ED2912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349" y="795337"/>
            <a:ext cx="4136594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1E3562D5-AFCD-43DA-B197-2BF243F237F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57363" y="1702918"/>
            <a:ext cx="5086040" cy="837516"/>
          </a:xfrm>
        </p:spPr>
        <p:txBody>
          <a:bodyPr>
            <a:normAutofit/>
          </a:bodyPr>
          <a:lstStyle/>
          <a:p>
            <a:r>
              <a:rPr lang="es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LISTA DE SUFRAGANTES (FORMULARIO E-10) </a:t>
            </a:r>
            <a:r>
              <a:rPr lang="es-US" sz="2200" b="1" dirty="0"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48B34D7-D146-4DCB-8214-EBBD39D8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" y="898189"/>
            <a:ext cx="11241500" cy="732020"/>
          </a:xfrm>
        </p:spPr>
        <p:txBody>
          <a:bodyPr/>
          <a:lstStyle/>
          <a:p>
            <a:r>
              <a:rPr lang="es-US" sz="44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DOCUMENTOS JORNADA ELECTORAL </a:t>
            </a:r>
            <a:endParaRPr lang="es-CO" sz="4400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2726BC-BC21-4009-B10D-42EF4CF5F46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43403" y="1701472"/>
            <a:ext cx="5524566" cy="1227683"/>
          </a:xfrm>
        </p:spPr>
        <p:txBody>
          <a:bodyPr>
            <a:normAutofit/>
          </a:bodyPr>
          <a:lstStyle/>
          <a:p>
            <a:r>
              <a:rPr lang="es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ACTA DE INSTALACIÓN Y REGISTRO GENERAL DE VOTANTES (FORMULARIO E-11)</a:t>
            </a:r>
            <a:endParaRPr lang="es-CO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A7E62F-D597-04C1-A713-4F941F76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25" y="2686519"/>
            <a:ext cx="4164479" cy="27680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947134-0CF9-4701-B5D5-12C8A126B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6" b="98442" l="2778" r="95040">
                        <a14:foregroundMark x1="19048" y1="11526" x2="9921" y2="21495"/>
                        <a14:foregroundMark x1="9921" y1="21495" x2="8929" y2="56386"/>
                        <a14:foregroundMark x1="8929" y1="56386" x2="11310" y2="72897"/>
                        <a14:foregroundMark x1="11310" y1="72897" x2="64286" y2="89097"/>
                        <a14:foregroundMark x1="64286" y1="89097" x2="8929" y2="93769"/>
                        <a14:foregroundMark x1="8929" y1="93769" x2="7738" y2="20561"/>
                        <a14:foregroundMark x1="7738" y1="20561" x2="20238" y2="12773"/>
                        <a14:foregroundMark x1="20238" y1="12773" x2="65873" y2="14642"/>
                        <a14:foregroundMark x1="65873" y1="14642" x2="72222" y2="28037"/>
                        <a14:foregroundMark x1="72222" y1="28037" x2="69841" y2="91589"/>
                        <a14:foregroundMark x1="69841" y1="91589" x2="60317" y2="95950"/>
                        <a14:foregroundMark x1="60317" y1="95950" x2="60317" y2="95950"/>
                        <a14:foregroundMark x1="66865" y1="7165" x2="13294" y2="6542"/>
                        <a14:foregroundMark x1="13294" y1="6542" x2="6944" y2="22430"/>
                        <a14:foregroundMark x1="6944" y1="22430" x2="6548" y2="75078"/>
                        <a14:foregroundMark x1="11310" y1="8100" x2="2778" y2="16511"/>
                        <a14:foregroundMark x1="2778" y1="16511" x2="5357" y2="71651"/>
                        <a14:foregroundMark x1="4960" y1="7788" x2="41071" y2="8723"/>
                        <a14:foregroundMark x1="41071" y1="8723" x2="65675" y2="6231"/>
                        <a14:foregroundMark x1="69841" y1="5607" x2="44444" y2="53583"/>
                        <a14:foregroundMark x1="73611" y1="33956" x2="85714" y2="32710"/>
                        <a14:foregroundMark x1="85714" y1="32710" x2="90278" y2="32710"/>
                        <a14:foregroundMark x1="91468" y1="22430" x2="90675" y2="44860"/>
                        <a14:foregroundMark x1="95833" y1="20249" x2="95238" y2="42679"/>
                        <a14:foregroundMark x1="95238" y1="42679" x2="87897" y2="56698"/>
                        <a14:foregroundMark x1="87897" y1="56698" x2="81746" y2="54829"/>
                        <a14:foregroundMark x1="45238" y1="14953" x2="29365" y2="48910"/>
                        <a14:foregroundMark x1="29365" y1="48910" x2="27183" y2="66978"/>
                        <a14:foregroundMark x1="27183" y1="66978" x2="36111" y2="76636"/>
                        <a14:foregroundMark x1="36111" y1="76636" x2="62897" y2="90654"/>
                        <a14:foregroundMark x1="42063" y1="48910" x2="39881" y2="71340"/>
                        <a14:foregroundMark x1="39881" y1="71340" x2="52976" y2="79751"/>
                        <a14:foregroundMark x1="52976" y1="79751" x2="63889" y2="75389"/>
                        <a14:foregroundMark x1="63889" y1="75389" x2="63889" y2="71651"/>
                        <a14:foregroundMark x1="35119" y1="74143" x2="50595" y2="74766"/>
                        <a14:foregroundMark x1="18056" y1="86293" x2="42460" y2="86604"/>
                        <a14:foregroundMark x1="70635" y1="74766" x2="69841" y2="98442"/>
                        <a14:foregroundMark x1="70238" y1="87850" x2="70238" y2="87850"/>
                        <a14:foregroundMark x1="71429" y1="5919" x2="69841" y2="15265"/>
                        <a14:foregroundMark x1="4365" y1="97819" x2="62103" y2="98442"/>
                      </a14:backgroundRemoval>
                    </a14:imgEffect>
                  </a14:imgLayer>
                </a14:imgProps>
              </a:ext>
            </a:extLst>
          </a:blip>
          <a:srcRect l="2164" t="2308" b="2873"/>
          <a:stretch/>
        </p:blipFill>
        <p:spPr>
          <a:xfrm>
            <a:off x="1662066" y="2540434"/>
            <a:ext cx="3762495" cy="232247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B0CB2DA-8D95-4F61-9218-F06A81C6276B}"/>
              </a:ext>
            </a:extLst>
          </p:cNvPr>
          <p:cNvSpPr txBox="1"/>
          <p:nvPr/>
        </p:nvSpPr>
        <p:spPr>
          <a:xfrm>
            <a:off x="1662066" y="5205331"/>
            <a:ext cx="4164479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s-US" b="1" dirty="0">
                <a:latin typeface="Century Gothic" panose="020B0502020202020204" pitchFamily="34" charset="0"/>
              </a:rPr>
              <a:t>RESOLUCIÓN 9555 DE 2025: </a:t>
            </a:r>
          </a:p>
          <a:p>
            <a:r>
              <a:rPr lang="es-US" i="1" dirty="0">
                <a:latin typeface="Century Gothic" panose="020B0502020202020204" pitchFamily="34" charset="0"/>
              </a:rPr>
              <a:t>Los jóvenes de 14 a 17 años pueden sufragar en el puesto de votación más cercano. </a:t>
            </a:r>
            <a:endParaRPr lang="es-CO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57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3FC49F3-F657-4B71-9179-9AD83E1D2A4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7762" y="1020290"/>
            <a:ext cx="9263181" cy="358805"/>
          </a:xfrm>
        </p:spPr>
        <p:txBody>
          <a:bodyPr>
            <a:normAutofit fontScale="85000" lnSpcReduction="20000"/>
          </a:bodyPr>
          <a:lstStyle/>
          <a:p>
            <a:r>
              <a:rPr lang="es-US" b="1" dirty="0">
                <a:latin typeface="Century Gothic" panose="020B0502020202020204" pitchFamily="34" charset="0"/>
              </a:rPr>
              <a:t>ACTA DE ESCRUTINIO DE MESA (FORMULARIO E–14)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CF5335-D486-2D26-AD1D-7F3B4F71E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/>
        </p:blipFill>
        <p:spPr>
          <a:xfrm>
            <a:off x="1586439" y="1379095"/>
            <a:ext cx="5350189" cy="53589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D9ACEF-095F-4097-925E-82706B8B0D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17" t="28060" r="13391" b="18607"/>
          <a:stretch/>
        </p:blipFill>
        <p:spPr>
          <a:xfrm>
            <a:off x="7111096" y="1925482"/>
            <a:ext cx="4464435" cy="3560918"/>
          </a:xfrm>
          <a:prstGeom prst="rect">
            <a:avLst/>
          </a:prstGeom>
        </p:spPr>
      </p:pic>
      <p:pic>
        <p:nvPicPr>
          <p:cNvPr id="5122" name="Picture 2" descr="Testigo tomando foto.png">
            <a:extLst>
              <a:ext uri="{FF2B5EF4-FFF2-40B4-BE49-F238E27FC236}">
                <a16:creationId xmlns:a16="http://schemas.microsoft.com/office/drawing/2014/main" id="{FFF81DD8-5C53-4CDD-B1F0-FC4EA1B0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39" y="246668"/>
            <a:ext cx="1544687" cy="15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9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8A01AA8-A148-4869-9EF3-619734FD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50" y="474689"/>
            <a:ext cx="11241500" cy="994348"/>
          </a:xfrm>
        </p:spPr>
        <p:txBody>
          <a:bodyPr/>
          <a:lstStyle/>
          <a:p>
            <a:r>
              <a:rPr lang="es-US" sz="48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¿CÓMO SE CALIFICAN LOS VOTOS?</a:t>
            </a:r>
            <a:endParaRPr lang="es-CO" sz="4800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223DB58-D3C1-4C30-0BC5-62C900B20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793" y="1443637"/>
            <a:ext cx="5130800" cy="27051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2388E38-F536-6720-2B97-D35844436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473200"/>
            <a:ext cx="5118100" cy="26797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F18C372-4E30-ACF6-7048-3B226488E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4157063"/>
            <a:ext cx="5118100" cy="27051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EF7440-393A-44EB-AC8E-B84B9CCC9451}"/>
              </a:ext>
            </a:extLst>
          </p:cNvPr>
          <p:cNvSpPr/>
          <p:nvPr/>
        </p:nvSpPr>
        <p:spPr>
          <a:xfrm>
            <a:off x="5859447" y="4584580"/>
            <a:ext cx="6042039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  <a:hlinkClick r:id="rId6"/>
              </a:rPr>
              <a:t>https://tarjetasjuventudes2025.registraduria.gov.co/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146" name="Picture 2" descr="Free Click SVG, PNG Icon, Symbol. Download Image.">
            <a:extLst>
              <a:ext uri="{FF2B5EF4-FFF2-40B4-BE49-F238E27FC236}">
                <a16:creationId xmlns:a16="http://schemas.microsoft.com/office/drawing/2014/main" id="{E31F4AE6-16E3-4005-9600-40DA9298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51" y="4953912"/>
            <a:ext cx="1131627" cy="11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5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E296C1C4-642E-4E88-96A3-D3D7867C88F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61647" y="1882776"/>
            <a:ext cx="6620246" cy="3684588"/>
          </a:xfrm>
        </p:spPr>
        <p:txBody>
          <a:bodyPr>
            <a:normAutofit/>
          </a:bodyPr>
          <a:lstStyle/>
          <a:p>
            <a:r>
              <a:rPr lang="es-419" dirty="0">
                <a:latin typeface="Century Gothic" panose="020B0502020202020204" pitchFamily="34" charset="0"/>
              </a:rPr>
              <a:t>Son los </a:t>
            </a:r>
            <a:r>
              <a:rPr lang="es-419" b="1" dirty="0">
                <a:latin typeface="Century Gothic" panose="020B0502020202020204" pitchFamily="34" charset="0"/>
              </a:rPr>
              <a:t>veedores</a:t>
            </a:r>
            <a:r>
              <a:rPr lang="es-419" dirty="0">
                <a:latin typeface="Century Gothic" panose="020B0502020202020204" pitchFamily="34" charset="0"/>
              </a:rPr>
              <a:t> del proceso electoral </a:t>
            </a:r>
          </a:p>
          <a:p>
            <a:r>
              <a:rPr lang="es-419" dirty="0">
                <a:latin typeface="Century Gothic" panose="020B0502020202020204" pitchFamily="34" charset="0"/>
              </a:rPr>
              <a:t>Representan los partidos y movimientos que inscriben candidatos, y, durante las elecciones cumplen </a:t>
            </a:r>
            <a:r>
              <a:rPr lang="es-419" u="sng" dirty="0">
                <a:latin typeface="Century Gothic" panose="020B0502020202020204" pitchFamily="34" charset="0"/>
              </a:rPr>
              <a:t>una función pública especial y </a:t>
            </a:r>
            <a:r>
              <a:rPr lang="es-419" b="1" u="sng" dirty="0">
                <a:latin typeface="Century Gothic" panose="020B0502020202020204" pitchFamily="34" charset="0"/>
              </a:rPr>
              <a:t>temporal</a:t>
            </a:r>
            <a:r>
              <a:rPr lang="es-419" u="sng" dirty="0">
                <a:latin typeface="Century Gothic" panose="020B0502020202020204" pitchFamily="34" charset="0"/>
              </a:rPr>
              <a:t>: </a:t>
            </a:r>
            <a:r>
              <a:rPr lang="es-419" dirty="0">
                <a:latin typeface="Century Gothic" panose="020B0502020202020204" pitchFamily="34" charset="0"/>
              </a:rPr>
              <a:t>vigilar que todo sea limpio y transparente. </a:t>
            </a: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9EBD8FC7-E129-4C9E-BD22-FFAED6C2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07" y="141383"/>
            <a:ext cx="11241500" cy="1908829"/>
          </a:xfrm>
        </p:spPr>
        <p:txBody>
          <a:bodyPr/>
          <a:lstStyle/>
          <a:p>
            <a:r>
              <a:rPr lang="es-419" sz="48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¿QUÉ ES UN TESTIGO ELECTORAL?</a:t>
            </a:r>
          </a:p>
        </p:txBody>
      </p:sp>
      <p:pic>
        <p:nvPicPr>
          <p:cNvPr id="2050" name="Picture 2" descr="vigilar en ARASAAC · Global Symbols">
            <a:extLst>
              <a:ext uri="{FF2B5EF4-FFF2-40B4-BE49-F238E27FC236}">
                <a16:creationId xmlns:a16="http://schemas.microsoft.com/office/drawing/2014/main" id="{08B14060-52F3-4089-9E11-7CAC200C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3" y="142753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3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C6EF6B18-62FE-4907-B6B8-F925BE6F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48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FUNCIONES DEL TESTIGO ELECTORAL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0DF435-3A74-488C-F920-59B512889C19}"/>
              </a:ext>
            </a:extLst>
          </p:cNvPr>
          <p:cNvSpPr txBox="1"/>
          <p:nvPr/>
        </p:nvSpPr>
        <p:spPr>
          <a:xfrm>
            <a:off x="955847" y="1763741"/>
            <a:ext cx="66901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b="1" dirty="0">
                <a:latin typeface="Century Gothic" panose="020B0502020202020204" pitchFamily="34" charset="0"/>
              </a:rPr>
              <a:t>Verificar</a:t>
            </a:r>
            <a:r>
              <a:rPr lang="es-US" dirty="0">
                <a:latin typeface="Century Gothic" panose="020B0502020202020204" pitchFamily="34" charset="0"/>
              </a:rPr>
              <a:t> la identidad de los jurados de votación.</a:t>
            </a:r>
          </a:p>
          <a:p>
            <a:endParaRPr lang="es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entury Gothic" panose="020B0502020202020204" pitchFamily="34" charset="0"/>
              </a:rPr>
              <a:t>Tomar </a:t>
            </a:r>
            <a:r>
              <a:rPr lang="es-US" b="1" dirty="0">
                <a:latin typeface="Century Gothic" panose="020B0502020202020204" pitchFamily="34" charset="0"/>
              </a:rPr>
              <a:t>registro</a:t>
            </a:r>
            <a:r>
              <a:rPr lang="es-US" dirty="0">
                <a:latin typeface="Century Gothic" panose="020B0502020202020204" pitchFamily="34" charset="0"/>
              </a:rPr>
              <a:t> de audio, vídeo o fotos de los escrutinios (Únicamente a partir de las 4:00PM)</a:t>
            </a:r>
          </a:p>
          <a:p>
            <a:endParaRPr lang="es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entury Gothic" panose="020B0502020202020204" pitchFamily="34" charset="0"/>
              </a:rPr>
              <a:t>Revisar la correcta </a:t>
            </a:r>
            <a:r>
              <a:rPr lang="es-US" b="1" dirty="0">
                <a:latin typeface="Century Gothic" panose="020B0502020202020204" pitchFamily="34" charset="0"/>
              </a:rPr>
              <a:t>calificación de cada voto</a:t>
            </a:r>
            <a:r>
              <a:rPr lang="es-US" dirty="0">
                <a:latin typeface="Century Gothic" panose="020B0502020202020204" pitchFamily="34" charset="0"/>
              </a:rPr>
              <a:t>.</a:t>
            </a:r>
          </a:p>
          <a:p>
            <a:r>
              <a:rPr lang="es-US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b="1" dirty="0">
                <a:latin typeface="Century Gothic" panose="020B0502020202020204" pitchFamily="34" charset="0"/>
              </a:rPr>
              <a:t>Corroborar</a:t>
            </a:r>
            <a:r>
              <a:rPr lang="es-US" dirty="0">
                <a:latin typeface="Century Gothic" panose="020B0502020202020204" pitchFamily="34" charset="0"/>
              </a:rPr>
              <a:t> que los formularios electorales se diligencien de manera correcta. </a:t>
            </a:r>
          </a:p>
          <a:p>
            <a:endParaRPr lang="es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entury Gothic" panose="020B0502020202020204" pitchFamily="34" charset="0"/>
              </a:rPr>
              <a:t>Presentar </a:t>
            </a:r>
            <a:r>
              <a:rPr lang="es-US" b="1" dirty="0">
                <a:latin typeface="Century Gothic" panose="020B0502020202020204" pitchFamily="34" charset="0"/>
              </a:rPr>
              <a:t>reclamaciones</a:t>
            </a:r>
          </a:p>
          <a:p>
            <a:endParaRPr lang="es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dirty="0">
                <a:latin typeface="Century Gothic" panose="020B0502020202020204" pitchFamily="34" charset="0"/>
              </a:rPr>
              <a:t>Informar a la mesa de justicia las posibles </a:t>
            </a:r>
            <a:r>
              <a:rPr lang="es-US" b="1" dirty="0">
                <a:latin typeface="Century Gothic" panose="020B0502020202020204" pitchFamily="34" charset="0"/>
              </a:rPr>
              <a:t>irregularidades</a:t>
            </a:r>
            <a:r>
              <a:rPr lang="es-US" dirty="0">
                <a:latin typeface="Century Gothic" panose="020B0502020202020204" pitchFamily="34" charset="0"/>
              </a:rPr>
              <a:t> en el escrutinio. </a:t>
            </a:r>
          </a:p>
          <a:p>
            <a:endParaRPr lang="es-US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US" b="1" dirty="0">
                <a:latin typeface="Century Gothic" panose="020B0502020202020204" pitchFamily="34" charset="0"/>
              </a:rPr>
              <a:t>Acompañar</a:t>
            </a:r>
            <a:r>
              <a:rPr lang="es-US" dirty="0">
                <a:latin typeface="Century Gothic" panose="020B0502020202020204" pitchFamily="34" charset="0"/>
              </a:rPr>
              <a:t> el transporte del sobre de claveros a la comisión escrutadora. </a:t>
            </a:r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cono de Responsabilidad Generic color lineal-color | Freepik">
            <a:extLst>
              <a:ext uri="{FF2B5EF4-FFF2-40B4-BE49-F238E27FC236}">
                <a16:creationId xmlns:a16="http://schemas.microsoft.com/office/drawing/2014/main" id="{06F42691-7784-47DD-B7FD-27D8A092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82" y="139076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8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BFD396-F8FB-DF68-025E-3BC6F1A02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97" y="605928"/>
            <a:ext cx="9497806" cy="52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53A87CE-44E7-4173-B99D-3371A56DDA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892917" y="2568527"/>
            <a:ext cx="4958096" cy="2520924"/>
          </a:xfrm>
        </p:spPr>
        <p:txBody>
          <a:bodyPr>
            <a:normAutofit fontScale="92500"/>
          </a:bodyPr>
          <a:lstStyle/>
          <a:p>
            <a:r>
              <a:rPr lang="es-US" sz="2400" dirty="0">
                <a:latin typeface="Century Gothic" panose="020B0502020202020204" pitchFamily="34" charset="0"/>
              </a:rPr>
              <a:t>El Partido es el encargado de nombrar y acreditar a sus testigos electorales ante la Registraduría. </a:t>
            </a:r>
          </a:p>
          <a:p>
            <a:pPr marL="0" indent="0">
              <a:buNone/>
            </a:pPr>
            <a:endParaRPr lang="es-US" sz="2400" dirty="0">
              <a:latin typeface="Century Gothic" panose="020B0502020202020204" pitchFamily="34" charset="0"/>
            </a:endParaRPr>
          </a:p>
          <a:p>
            <a:r>
              <a:rPr lang="es-US" sz="2400" dirty="0">
                <a:latin typeface="Century Gothic" panose="020B0502020202020204" pitchFamily="34" charset="0"/>
              </a:rPr>
              <a:t>La postulación y acreditación de testigos empieza el 20 de junio y termina el 11 de octubre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5BD84D-656B-4131-ACE1-FBA02DE3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44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CAMBIO RADICAL DESIGNA A SUS GUARDIANES DEL VOTO</a:t>
            </a:r>
            <a:endParaRPr lang="es-CO" sz="4400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11">
            <a:extLst>
              <a:ext uri="{FF2B5EF4-FFF2-40B4-BE49-F238E27FC236}">
                <a16:creationId xmlns:a16="http://schemas.microsoft.com/office/drawing/2014/main" id="{8A5F6A13-EFAA-407D-99C6-9C2F2AFF4F2C}"/>
              </a:ext>
            </a:extLst>
          </p:cNvPr>
          <p:cNvSpPr txBox="1">
            <a:spLocks/>
          </p:cNvSpPr>
          <p:nvPr/>
        </p:nvSpPr>
        <p:spPr>
          <a:xfrm>
            <a:off x="1340987" y="1868046"/>
            <a:ext cx="7390890" cy="3728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419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dirty="0"/>
          </a:p>
        </p:txBody>
      </p:sp>
      <p:pic>
        <p:nvPicPr>
          <p:cNvPr id="4098" name="Picture 2" descr="Descarga iconos gratuitos de Acreditacion en PNG y SVG">
            <a:extLst>
              <a:ext uri="{FF2B5EF4-FFF2-40B4-BE49-F238E27FC236}">
                <a16:creationId xmlns:a16="http://schemas.microsoft.com/office/drawing/2014/main" id="{B42E98A4-0417-4DC6-A12A-FCD3CF73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66" y="2105133"/>
            <a:ext cx="3720029" cy="37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1ACEBD-A91F-40F3-9AB2-41A0DE4DBA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3" t="25542" r="6840" b="20088"/>
          <a:stretch/>
        </p:blipFill>
        <p:spPr>
          <a:xfrm>
            <a:off x="7145217" y="5124374"/>
            <a:ext cx="2232058" cy="14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5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1BA0BB-352F-400E-B504-B1F3BECF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TIPOS DE TESTIGOS ELECTORALES </a:t>
            </a:r>
            <a:endParaRPr lang="es-CO" sz="5400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A11DE0-78D2-2006-411E-18C55E2F3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17327"/>
          <a:stretch/>
        </p:blipFill>
        <p:spPr>
          <a:xfrm>
            <a:off x="875653" y="2200713"/>
            <a:ext cx="11134135" cy="39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0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1BA0BB-352F-400E-B504-B1F3BECF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4800" b="1" dirty="0">
                <a:solidFill>
                  <a:srgbClr val="0055A0"/>
                </a:solidFill>
                <a:latin typeface="Century Gothic" panose="020B0502020202020204" pitchFamily="34" charset="0"/>
              </a:rPr>
              <a:t>CAMBIO RADICAL PUEDE ACREDITAR</a:t>
            </a:r>
            <a:endParaRPr lang="es-CO" sz="4800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5DD841-5D44-3EBA-BA87-21F137CBC51E}"/>
              </a:ext>
            </a:extLst>
          </p:cNvPr>
          <p:cNvSpPr txBox="1"/>
          <p:nvPr/>
        </p:nvSpPr>
        <p:spPr>
          <a:xfrm>
            <a:off x="912909" y="1735910"/>
            <a:ext cx="667756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latin typeface="Century Gothic" panose="020B0502020202020204" pitchFamily="34" charset="0"/>
              </a:rPr>
              <a:t>👀 1 testigo por mesa de votación.</a:t>
            </a:r>
          </a:p>
          <a:p>
            <a:endParaRPr lang="es-CO" sz="2000" dirty="0">
              <a:latin typeface="Century Gothic" panose="020B0502020202020204" pitchFamily="34" charset="0"/>
            </a:endParaRPr>
          </a:p>
          <a:p>
            <a:r>
              <a:rPr lang="es-CO" sz="2000" dirty="0">
                <a:latin typeface="Century Gothic" panose="020B0502020202020204" pitchFamily="34" charset="0"/>
              </a:rPr>
              <a:t>👁️ 1 testigo por comisión escrutadora.</a:t>
            </a:r>
          </a:p>
          <a:p>
            <a:endParaRPr lang="es-CO" sz="2000" dirty="0">
              <a:latin typeface="Century Gothic" panose="020B0502020202020204" pitchFamily="34" charset="0"/>
            </a:endParaRPr>
          </a:p>
          <a:p>
            <a:r>
              <a:rPr lang="es-CO" sz="2000" dirty="0">
                <a:latin typeface="Century Gothic" panose="020B0502020202020204" pitchFamily="34" charset="0"/>
              </a:rPr>
              <a:t>🔢 En puestos con menos de 10 mesas → 1 testigo remanente.</a:t>
            </a:r>
          </a:p>
          <a:p>
            <a:endParaRPr lang="es-CO" sz="2000" dirty="0">
              <a:latin typeface="Century Gothic" panose="020B0502020202020204" pitchFamily="34" charset="0"/>
            </a:endParaRPr>
          </a:p>
          <a:p>
            <a:r>
              <a:rPr lang="es-CO" sz="2000" dirty="0">
                <a:latin typeface="Century Gothic" panose="020B0502020202020204" pitchFamily="34" charset="0"/>
              </a:rPr>
              <a:t>👫 En puestos con más de 10 mesas → hasta el 10% del total de las mesas (redondeado hacia arriba) de testigos remanentes. </a:t>
            </a:r>
          </a:p>
          <a:p>
            <a:endParaRPr lang="es-CO" sz="2000" dirty="0">
              <a:latin typeface="Century Gothic" panose="020B0502020202020204" pitchFamily="34" charset="0"/>
            </a:endParaRPr>
          </a:p>
          <a:p>
            <a:r>
              <a:rPr lang="es-CO" sz="2000" dirty="0">
                <a:latin typeface="Century Gothic" panose="020B0502020202020204" pitchFamily="34" charset="0"/>
              </a:rPr>
              <a:t>🗂️ En las comisiones escrutadoras → 1 testigo remanente.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B6006DBF-8C30-9D69-3192-AEDF282F2D97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16" y="1444313"/>
            <a:ext cx="2572768" cy="4429530"/>
          </a:xfrm>
        </p:spPr>
      </p:pic>
      <p:pic>
        <p:nvPicPr>
          <p:cNvPr id="8194" name="Picture 2" descr="Votar - Iconos gratis de diverso">
            <a:extLst>
              <a:ext uri="{FF2B5EF4-FFF2-40B4-BE49-F238E27FC236}">
                <a16:creationId xmlns:a16="http://schemas.microsoft.com/office/drawing/2014/main" id="{561C8EDC-58AB-4AF8-BC06-E98444141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83" y="5256927"/>
            <a:ext cx="1636923" cy="16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8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CC37FE9-83A6-4FB3-A2A7-E50D5A20945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15493" y="2556952"/>
            <a:ext cx="4958096" cy="230951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US" sz="2400" dirty="0">
                <a:latin typeface="Century Gothic" panose="020B0502020202020204" pitchFamily="34" charset="0"/>
              </a:rPr>
              <a:t>Observar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US" sz="2400" dirty="0">
                <a:latin typeface="Century Gothic" panose="020B0502020202020204" pitchFamily="34" charset="0"/>
              </a:rPr>
              <a:t>Reportar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US" sz="2400" dirty="0">
                <a:latin typeface="Century Gothic" panose="020B0502020202020204" pitchFamily="34" charset="0"/>
              </a:rPr>
              <a:t>Recolectar información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US" sz="2400" dirty="0">
                <a:latin typeface="Century Gothic" panose="020B0502020202020204" pitchFamily="34" charset="0"/>
              </a:rPr>
              <a:t>Exigir respeto al voto 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A903AC-6B41-43DB-BE72-580EE8FEDB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34878" y="2556952"/>
            <a:ext cx="5149513" cy="2751218"/>
          </a:xfrm>
        </p:spPr>
        <p:txBody>
          <a:bodyPr>
            <a:normAutofit fontScale="47500" lnSpcReduction="20000"/>
          </a:bodyPr>
          <a:lstStyle/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Hacer campaña electoral a favor de algún movimiento político o portar elementos distintivos que los identifiquen con estos. </a:t>
            </a:r>
          </a:p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Tocar o manipular material electoral </a:t>
            </a:r>
          </a:p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Hacer de guía electoral y dar orientaciones a los votantes</a:t>
            </a:r>
          </a:p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Transitar sin la credencial </a:t>
            </a:r>
          </a:p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Reemplazar u obstaculizar la labor de los jurados. </a:t>
            </a:r>
          </a:p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Interferir en el normal desarrollo de los procesos electorales. </a:t>
            </a:r>
          </a:p>
          <a:p>
            <a:pPr>
              <a:buClr>
                <a:srgbClr val="FF0000"/>
              </a:buClr>
              <a:buFont typeface="Century Gothic" panose="020B0502020202020204" pitchFamily="34" charset="0"/>
              <a:buChar char="×"/>
            </a:pPr>
            <a:r>
              <a:rPr lang="es-US" dirty="0">
                <a:latin typeface="Century Gothic" panose="020B0502020202020204" pitchFamily="34" charset="0"/>
              </a:rPr>
              <a:t>Ofender, difamar o calumniar a las autoridades locales, partidos o candidatos. 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AC56CF-0461-47F9-9BC8-6F39A9B1C87B}"/>
              </a:ext>
            </a:extLst>
          </p:cNvPr>
          <p:cNvSpPr txBox="1"/>
          <p:nvPr/>
        </p:nvSpPr>
        <p:spPr>
          <a:xfrm>
            <a:off x="1067986" y="960676"/>
            <a:ext cx="4441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b="1" dirty="0">
                <a:solidFill>
                  <a:srgbClr val="0055A0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LO QUE SÍ PUEDES HACER </a:t>
            </a:r>
            <a:endParaRPr lang="es-CO" sz="4000" b="1" dirty="0">
              <a:solidFill>
                <a:srgbClr val="0055A0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3BA8B0-B137-446E-A3C3-F7A7CE57CB13}"/>
              </a:ext>
            </a:extLst>
          </p:cNvPr>
          <p:cNvSpPr txBox="1"/>
          <p:nvPr/>
        </p:nvSpPr>
        <p:spPr>
          <a:xfrm>
            <a:off x="6534879" y="960676"/>
            <a:ext cx="4441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4000" b="1" dirty="0">
                <a:solidFill>
                  <a:srgbClr val="0055A0"/>
                </a:solidFill>
                <a:latin typeface="Century Gothic" panose="020B0502020202020204" pitchFamily="34" charset="0"/>
                <a:ea typeface="Roboto" panose="02000000000000000000" pitchFamily="2" charset="0"/>
              </a:rPr>
              <a:t>LO QUE NO PUEDES HACER </a:t>
            </a:r>
            <a:endParaRPr lang="es-CO" sz="4000" b="1" dirty="0">
              <a:solidFill>
                <a:srgbClr val="0055A0"/>
              </a:solidFill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pic>
        <p:nvPicPr>
          <p:cNvPr id="5124" name="Picture 4" descr="Íconos de correcto en SVG, PNG, AI para descargar">
            <a:extLst>
              <a:ext uri="{FF2B5EF4-FFF2-40B4-BE49-F238E27FC236}">
                <a16:creationId xmlns:a16="http://schemas.microsoft.com/office/drawing/2014/main" id="{45F2F7B2-604A-4A89-8F9D-3FFE2476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8" y="1622395"/>
            <a:ext cx="1025487" cy="10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correcto png imágenes | PNGWing">
            <a:extLst>
              <a:ext uri="{FF2B5EF4-FFF2-40B4-BE49-F238E27FC236}">
                <a16:creationId xmlns:a16="http://schemas.microsoft.com/office/drawing/2014/main" id="{3E09C915-4A3B-49A6-9B85-B37B23A2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8889" l="1667" r="97778">
                        <a14:foregroundMark x1="21944" y1="5833" x2="8333" y2="13889"/>
                        <a14:foregroundMark x1="8333" y1="13889" x2="8056" y2="19167"/>
                        <a14:foregroundMark x1="78056" y1="8889" x2="93333" y2="17500"/>
                        <a14:foregroundMark x1="20000" y1="5000" x2="20000" y2="4722"/>
                        <a14:foregroundMark x1="3611" y1="18889" x2="8056" y2="18056"/>
                        <a14:foregroundMark x1="79444" y1="3611" x2="81389" y2="3611"/>
                        <a14:foregroundMark x1="96111" y1="21389" x2="97222" y2="21111"/>
                        <a14:foregroundMark x1="19167" y1="2778" x2="20556" y2="3056"/>
                        <a14:foregroundMark x1="21111" y1="88056" x2="20278" y2="95278"/>
                        <a14:foregroundMark x1="81667" y1="97500" x2="81667" y2="97500"/>
                        <a14:foregroundMark x1="97778" y1="81667" x2="97778" y2="81667"/>
                        <a14:foregroundMark x1="1944" y1="81389" x2="1944" y2="81389"/>
                        <a14:foregroundMark x1="19167" y1="98889" x2="19167" y2="98889"/>
                        <a14:foregroundMark x1="81389" y1="2500" x2="81111" y2="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82" y="687839"/>
            <a:ext cx="958732" cy="9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35268E1-D7C2-4D31-887B-ED813420FD57}"/>
              </a:ext>
            </a:extLst>
          </p:cNvPr>
          <p:cNvCxnSpPr>
            <a:cxnSpLocks/>
          </p:cNvCxnSpPr>
          <p:nvPr/>
        </p:nvCxnSpPr>
        <p:spPr>
          <a:xfrm flipH="1">
            <a:off x="5992939" y="2135138"/>
            <a:ext cx="5342" cy="345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2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2BAB7F2-20ED-4B6C-96D9-87027800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rgbClr val="0055A0"/>
                </a:solidFill>
                <a:latin typeface="Century Gothic" panose="020B0502020202020204" pitchFamily="34" charset="0"/>
              </a:rPr>
              <a:t>ETAPAS CLAVE</a:t>
            </a:r>
            <a:endParaRPr lang="es-CO" b="1" dirty="0">
              <a:solidFill>
                <a:srgbClr val="0055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67EFD5A-58EE-9E02-7D1E-0BEB7CBE588C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56" y="2001819"/>
            <a:ext cx="2425679" cy="1403429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284C4F-D242-11A2-11F2-00EF4EBB4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53" y="2001818"/>
            <a:ext cx="2425680" cy="14034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50F842-7079-6109-9E26-40D545C28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4" y="2006219"/>
            <a:ext cx="2425680" cy="1403429"/>
          </a:xfrm>
          <a:prstGeom prst="rect">
            <a:avLst/>
          </a:prstGeom>
        </p:spPr>
      </p:pic>
      <p:pic>
        <p:nvPicPr>
          <p:cNvPr id="6148" name="Picture 4" descr="Etapas - Iconos gratis de negocios y finanzas">
            <a:extLst>
              <a:ext uri="{FF2B5EF4-FFF2-40B4-BE49-F238E27FC236}">
                <a16:creationId xmlns:a16="http://schemas.microsoft.com/office/drawing/2014/main" id="{2E9B5837-8CBE-43C7-948B-2FA83B2A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1620" y="139545"/>
            <a:ext cx="2176749" cy="21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7A8C79C-70AA-47EB-804A-60A2F5EBC0FE}"/>
              </a:ext>
            </a:extLst>
          </p:cNvPr>
          <p:cNvSpPr txBox="1"/>
          <p:nvPr/>
        </p:nvSpPr>
        <p:spPr>
          <a:xfrm>
            <a:off x="1310756" y="3623089"/>
            <a:ext cx="2598878" cy="10618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US" sz="1050" dirty="0">
                <a:latin typeface="Century Gothic" panose="020B0502020202020204" pitchFamily="34" charset="0"/>
              </a:rPr>
              <a:t>Urnas vacías y selladas.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US" sz="1050" dirty="0">
                <a:latin typeface="Century Gothic" panose="020B0502020202020204" pitchFamily="34" charset="0"/>
              </a:rPr>
              <a:t>Material electoral completo y cerrado.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US" sz="1050" dirty="0">
                <a:latin typeface="Century Gothic" panose="020B0502020202020204" pitchFamily="34" charset="0"/>
              </a:rPr>
              <a:t>Acta de instalación correcta.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US" sz="1050" dirty="0">
                <a:latin typeface="Century Gothic" panose="020B0502020202020204" pitchFamily="34" charset="0"/>
              </a:rPr>
              <a:t>Mín. 2 jurados presentes.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US" sz="1050" dirty="0">
                <a:latin typeface="Century Gothic" panose="020B0502020202020204" pitchFamily="34" charset="0"/>
              </a:rPr>
              <a:t>Prohibido votar antes de las 8 </a:t>
            </a:r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7AFA72-D2DA-4AD1-8C34-394DEE426D06}"/>
              </a:ext>
            </a:extLst>
          </p:cNvPr>
          <p:cNvSpPr txBox="1"/>
          <p:nvPr/>
        </p:nvSpPr>
        <p:spPr>
          <a:xfrm>
            <a:off x="4484654" y="3623089"/>
            <a:ext cx="2425680" cy="19389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Observar que no haya presión o manipulación a los votantes.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Confirmar que todos voten con documento válido.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Asegurar la presencia de al menos 2 jurados activos en la mesa.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Vigilar que no se retiren las tarjetas electorales del puesto.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Reportar por escrito cualquier anomalía a través de los canales establecidos. 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48C20A-5D34-4A0A-A45D-F7AD21CD77B3}"/>
              </a:ext>
            </a:extLst>
          </p:cNvPr>
          <p:cNvSpPr txBox="1"/>
          <p:nvPr/>
        </p:nvSpPr>
        <p:spPr>
          <a:xfrm>
            <a:off x="7571953" y="3623089"/>
            <a:ext cx="2425680" cy="224676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Nadie puede votar después de las 4:00pm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El material sobrante debe destruirse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Tomar fotos o vídeos del conteo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Verificar que el formulario E-14 se diligencie bien.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Si hay errores en los números o inconsistencias, presentar reclamación. </a:t>
            </a:r>
          </a:p>
          <a:p>
            <a:pPr marL="285750" indent="-285750">
              <a:buClr>
                <a:srgbClr val="E20000"/>
              </a:buClr>
              <a:buFont typeface="Arial" panose="020B0604020202020204" pitchFamily="34" charset="0"/>
              <a:buChar char="•"/>
            </a:pPr>
            <a:r>
              <a:rPr lang="es-US" sz="1000" dirty="0">
                <a:latin typeface="Century Gothic" panose="020B0502020202020204" pitchFamily="34" charset="0"/>
              </a:rPr>
              <a:t>Acompañar al delegado y a la fuerza pública en el traslado de pliegos. </a:t>
            </a:r>
            <a:endParaRPr lang="es-CO" sz="1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https://sdmntprnorthcentralus.oaiusercontent.com/files/00000000-d7c4-622f-8559-95d69a9bbc68/raw?se=2025-09-22T21%3A34%3A02Z&amp;sp=r&amp;sv=2024-08-04&amp;sr=b&amp;scid=d0e476cb-e794-5762-8dba-c0c4d9eac98e&amp;skoid=04233560-0ad7-493e-8bf0-1347c317d021&amp;sktid=a48cca56-e6da-484e-a814-9c849652bcb3&amp;skt=2025-09-22T17%3A46%3A09Z&amp;ske=2025-09-23T17%3A46%3A09Z&amp;sks=b&amp;skv=2024-08-04&amp;sig=xqy1ZsRobiZOFspq4BvQi3nIvIlpNJCrjjoyFCHoNQ0%3D">
            <a:extLst>
              <a:ext uri="{FF2B5EF4-FFF2-40B4-BE49-F238E27FC236}">
                <a16:creationId xmlns:a16="http://schemas.microsoft.com/office/drawing/2014/main" id="{51E55827-931B-413E-ACBF-DAD0F06E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20" y="2943949"/>
            <a:ext cx="1740969" cy="17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99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RESENTACIÓN" id="{FC73F2C9-43AE-478E-BD86-B122F941F6BA}" vid="{25C75E4C-5425-452F-B105-044C269884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PRESENTACIÓN CR</Template>
  <TotalTime>2013</TotalTime>
  <Words>1045</Words>
  <Application>Microsoft Office PowerPoint</Application>
  <PresentationFormat>Panorámica</PresentationFormat>
  <Paragraphs>145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iCiel Gotham Medium</vt:lpstr>
      <vt:lpstr>Roboto</vt:lpstr>
      <vt:lpstr>Roboto Black</vt:lpstr>
      <vt:lpstr>Wingdings</vt:lpstr>
      <vt:lpstr>Tema de Office</vt:lpstr>
      <vt:lpstr>TESTIGOS ELECTORALES</vt:lpstr>
      <vt:lpstr>¿QUÉ ES UN TESTIGO ELECTORAL?</vt:lpstr>
      <vt:lpstr>FUNCIONES DEL TESTIGO ELECTORAL</vt:lpstr>
      <vt:lpstr>Presentación de PowerPoint</vt:lpstr>
      <vt:lpstr>CAMBIO RADICAL DESIGNA A SUS GUARDIANES DEL VOTO</vt:lpstr>
      <vt:lpstr>TIPOS DE TESTIGOS ELECTORALES </vt:lpstr>
      <vt:lpstr>CAMBIO RADICAL PUEDE ACREDITAR</vt:lpstr>
      <vt:lpstr>Presentación de PowerPoint</vt:lpstr>
      <vt:lpstr>ETAPAS CLAVE</vt:lpstr>
      <vt:lpstr>RECLAMACIONES</vt:lpstr>
      <vt:lpstr>Presentación de PowerPoint</vt:lpstr>
      <vt:lpstr>RECLAMACIONES </vt:lpstr>
      <vt:lpstr>Presentación de PowerPoint</vt:lpstr>
      <vt:lpstr>Presentación de PowerPoint</vt:lpstr>
      <vt:lpstr>DOCUMENTOS JORNADA ELECTORAL </vt:lpstr>
      <vt:lpstr>Presentación de PowerPoint</vt:lpstr>
      <vt:lpstr>¿CÓMO SE CALIFICAN LOS VOTOS?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ROL EN LA DEMOCRACIA</dc:title>
  <dc:creator>Juliana Gutiérrez Bermúdez</dc:creator>
  <cp:lastModifiedBy>Juliana Gutiérrez Bermúdez</cp:lastModifiedBy>
  <cp:revision>38</cp:revision>
  <cp:lastPrinted>2025-09-22T21:49:41Z</cp:lastPrinted>
  <dcterms:created xsi:type="dcterms:W3CDTF">2025-09-16T14:53:09Z</dcterms:created>
  <dcterms:modified xsi:type="dcterms:W3CDTF">2025-09-23T18:20:48Z</dcterms:modified>
</cp:coreProperties>
</file>