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382" r:id="rId3"/>
    <p:sldId id="383" r:id="rId4"/>
    <p:sldId id="439" r:id="rId5"/>
    <p:sldId id="264" r:id="rId6"/>
    <p:sldId id="389" r:id="rId7"/>
    <p:sldId id="44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1894D-CECD-4880-AFAD-597B11DA30BE}" v="228" dt="2025-09-24T22:26:02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3FA6-45CD-ED7A-1D5F-2DC0FA8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1231-1D5C-6BC1-087A-25A76D53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FA680-659B-176B-E49C-D1E7653D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E8222-D469-3911-F60D-62DA454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82E7-CDB3-C07C-C274-50ED855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22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7CFF-6A68-FA63-E986-9CEE74D7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A7330-907C-5814-FBEF-CB6699CE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51C78-E60A-1F5F-0CBC-08AF14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92CB3-023A-FA10-693C-F617034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19033-33CB-2047-3A48-AA8A27D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50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843A0-6FA6-6BF8-2EAC-D2BFF81C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C53C5-1337-A38A-E818-4964E58D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5BA67-7D38-342E-44A3-FBB81005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3E7F1-16F1-CD02-CB26-843C274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DE98E-ADA0-BD41-546E-E57CD3CA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70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7223" y="964117"/>
            <a:ext cx="4879111" cy="396583"/>
          </a:xfrm>
        </p:spPr>
        <p:txBody>
          <a:bodyPr lIns="0" tIns="0" rIns="0" bIns="0"/>
          <a:lstStyle>
            <a:lvl1pPr>
              <a:defRPr sz="2577" b="1" i="0">
                <a:solidFill>
                  <a:srgbClr val="224172"/>
                </a:solidFill>
                <a:latin typeface="Work Sans SemiBold"/>
                <a:cs typeface="Work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04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25/09/2025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95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3FA6-45CD-ED7A-1D5F-2DC0FA8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1231-1D5C-6BC1-087A-25A76D53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FA680-659B-176B-E49C-D1E7653D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E8222-D469-3911-F60D-62DA454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82E7-CDB3-C07C-C274-50ED855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65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39F0-D384-D491-A790-F6E8D516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BC7-6CD7-54F2-D4B4-4C2228E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0DA52-09FA-BB47-B52C-A2C4BCCF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F594-4E86-DD47-9705-7B8E5CB4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73A0E6A-AA68-4B60-993B-B8938867A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551" y="6105361"/>
            <a:ext cx="2187633" cy="501978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2CFB0A4-43C4-46BB-B21D-4A9986A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83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BEB74-CDFC-8BB3-EC4A-524F765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7F8F4-C251-2F4E-F856-40761D2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FBEF4-A2D3-C951-00A2-B228D977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285F8-51FE-B3D3-3F34-AD9DB3D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CFDEA-34CF-7162-97D9-2B7CEE5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05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526C-1DF1-6ED0-7D37-20A30D4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224E-9C70-8EA9-51EA-C6143814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7E972-388E-7AA0-310F-FC7C3A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EA8718-45C2-6477-5CBD-2FCB09C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1983BE-2D5E-7487-ED86-119F524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AF63D-A6A2-A364-CDD8-EA26432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381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8897A-4F9D-AE66-B6F5-4A15DF50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72561-34B3-04C4-76BC-DE7DEC5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1BFD2-0A0D-9806-6993-76E29323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430FB-013E-1A90-B9D2-AD35CDFD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1B3D-8020-FE2E-F2AB-A6D5135F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AD877-F75C-989B-E6D8-CE74581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D639AC-2B03-C9B5-76B9-5B106C6E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187F4-50B8-3C7D-03E0-63E1B5F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8668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D5A2-0E82-3C49-FBA0-FEDABFC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C69861-503E-B567-AFD8-93F2FF7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DE5471-6209-17EF-CCAC-D7ECBD56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F3DCE-3B0B-072E-8D28-C347CCC6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54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39F0-D384-D491-A790-F6E8D516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BC7-6CD7-54F2-D4B4-4C2228E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0DA52-09FA-BB47-B52C-A2C4BCCF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F594-4E86-DD47-9705-7B8E5CB4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73A0E6A-AA68-4B60-993B-B8938867A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551" y="6105361"/>
            <a:ext cx="2187633" cy="501978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2CFB0A4-43C4-46BB-B21D-4A9986A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96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C64BA5-B2AB-1F82-CAC9-F9443A4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8D2C4-A3DE-6C0E-D153-09D5B67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8CAC5-400C-4BFC-C6AA-1C68DE3F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327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2D0-C7C2-C1A8-0B3E-14D1F028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19B8-7DCF-8581-336E-757EFF8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DF437-8885-E810-23D8-BB1F816D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83A6C-6CA6-90D5-9517-9C7965B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3A751-4F2F-E814-C00C-208F50C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9C29-AA92-5669-85A2-B274FA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63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DFF3-4207-315D-DB8F-D73B339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9AF84-D2EF-F242-553B-FD1FF62B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4C01A-2E18-57C5-E6E1-022CC62E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39CBE-9509-3D1E-CE49-7800F29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2AE06-4FC8-4B14-040F-11BF5102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C9919-09DF-BBC8-BDB1-E550310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403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7CFF-6A68-FA63-E986-9CEE74D7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A7330-907C-5814-FBEF-CB6699CE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51C78-E60A-1F5F-0CBC-08AF14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92CB3-023A-FA10-693C-F617034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19033-33CB-2047-3A48-AA8A27D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81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843A0-6FA6-6BF8-2EAC-D2BFF81C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C53C5-1337-A38A-E818-4964E58D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5BA67-7D38-342E-44A3-FBB81005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3E7F1-16F1-CD02-CB26-843C274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DE98E-ADA0-BD41-546E-E57CD3CA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7223" y="964117"/>
            <a:ext cx="4879111" cy="396583"/>
          </a:xfrm>
        </p:spPr>
        <p:txBody>
          <a:bodyPr lIns="0" tIns="0" rIns="0" bIns="0"/>
          <a:lstStyle>
            <a:lvl1pPr>
              <a:defRPr sz="2577" b="1" i="0">
                <a:solidFill>
                  <a:srgbClr val="224172"/>
                </a:solidFill>
                <a:latin typeface="Work Sans SemiBold"/>
                <a:cs typeface="Work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978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25/09/2025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89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5E395E75-E0D6-55B3-7548-8B586457E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7402"/>
            <a:ext cx="12192000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7DBF9E-45EA-C8DB-8979-9C9D1D86B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137" r="-72"/>
          <a:stretch/>
        </p:blipFill>
        <p:spPr>
          <a:xfrm>
            <a:off x="-60960" y="-149"/>
            <a:ext cx="12313919" cy="68755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19A873-D9FB-A785-2E87-9A504F722A1D}"/>
              </a:ext>
            </a:extLst>
          </p:cNvPr>
          <p:cNvSpPr txBox="1"/>
          <p:nvPr userDrawn="1"/>
        </p:nvSpPr>
        <p:spPr>
          <a:xfrm>
            <a:off x="5206976" y="6630737"/>
            <a:ext cx="177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www.mininterior.gov.co</a:t>
            </a:r>
          </a:p>
        </p:txBody>
      </p:sp>
    </p:spTree>
    <p:extLst>
      <p:ext uri="{BB962C8B-B14F-4D97-AF65-F5344CB8AC3E}">
        <p14:creationId xmlns:p14="http://schemas.microsoft.com/office/powerpoint/2010/main" val="221332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BEB74-CDFC-8BB3-EC4A-524F765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7F8F4-C251-2F4E-F856-40761D2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FBEF4-A2D3-C951-00A2-B228D977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285F8-51FE-B3D3-3F34-AD9DB3D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CFDEA-34CF-7162-97D9-2B7CEE5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63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526C-1DF1-6ED0-7D37-20A30D4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224E-9C70-8EA9-51EA-C6143814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7E972-388E-7AA0-310F-FC7C3A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EA8718-45C2-6477-5CBD-2FCB09C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1983BE-2D5E-7487-ED86-119F524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AF63D-A6A2-A364-CDD8-EA26432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68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8897A-4F9D-AE66-B6F5-4A15DF50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72561-34B3-04C4-76BC-DE7DEC5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1BFD2-0A0D-9806-6993-76E29323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430FB-013E-1A90-B9D2-AD35CDFD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1B3D-8020-FE2E-F2AB-A6D5135F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AD877-F75C-989B-E6D8-CE74581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D639AC-2B03-C9B5-76B9-5B106C6E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187F4-50B8-3C7D-03E0-63E1B5F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38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D5A2-0E82-3C49-FBA0-FEDABFC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C69861-503E-B567-AFD8-93F2FF7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DE5471-6209-17EF-CCAC-D7ECBD56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F3DCE-3B0B-072E-8D28-C347CCC6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57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C64BA5-B2AB-1F82-CAC9-F9443A4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8D2C4-A3DE-6C0E-D153-09D5B67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8CAC5-400C-4BFC-C6AA-1C68DE3F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90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2D0-C7C2-C1A8-0B3E-14D1F028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19B8-7DCF-8581-336E-757EFF8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DF437-8885-E810-23D8-BB1F816D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83A6C-6CA6-90D5-9517-9C7965B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3A751-4F2F-E814-C00C-208F50C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9C29-AA92-5669-85A2-B274FA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39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DFF3-4207-315D-DB8F-D73B339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9AF84-D2EF-F242-553B-FD1FF62B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4C01A-2E18-57C5-E6E1-022CC62E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39CBE-9509-3D1E-CE49-7800F29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2AE06-4FC8-4B14-040F-11BF5102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C9919-09DF-BBC8-BDB1-E550310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3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AE574-163D-73D1-7211-67FA5B7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CC934-9A32-CA0D-7D9F-02DAC785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612F7-2799-79CE-0844-31DC8935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B345A-6C62-EDEB-7A68-17766E8D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AE0B4-9470-83CE-EEE7-21842CD7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09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AE574-163D-73D1-7211-67FA5B7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CC934-9A32-CA0D-7D9F-02DAC785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612F7-2799-79CE-0844-31DC8935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1665-07BA-DD49-AAE6-66F8B1532DCA}" type="datetimeFigureOut">
              <a:rPr lang="es-CO" smtClean="0"/>
              <a:t>25/09/2025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B345A-6C62-EDEB-7A68-17766E8D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AE0B4-9470-83CE-EEE7-21842CD7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3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mailto:correspondencia@unp.gov.co" TargetMode="Externa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16.sv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a.roa@unp.gov.co" TargetMode="External"/><Relationship Id="rId2" Type="http://schemas.openxmlformats.org/officeDocument/2006/relationships/hyperlink" Target="mailto:apoyos@unp.gov.co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jesep.plan-democracia@policia.gov.co" TargetMode="Externa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19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2743924-B96B-4CC5-9547-4EA77B7FB173}"/>
              </a:ext>
            </a:extLst>
          </p:cNvPr>
          <p:cNvSpPr/>
          <p:nvPr/>
        </p:nvSpPr>
        <p:spPr>
          <a:xfrm>
            <a:off x="496389" y="6061166"/>
            <a:ext cx="2525485" cy="70539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685A07A-729A-F12A-E70D-98017A50EBA3}"/>
              </a:ext>
            </a:extLst>
          </p:cNvPr>
          <p:cNvSpPr txBox="1"/>
          <p:nvPr/>
        </p:nvSpPr>
        <p:spPr>
          <a:xfrm>
            <a:off x="0" y="3303384"/>
            <a:ext cx="10919637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ELECCIONES DEMOCRÁTICAS Y EN PAZ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unito"/>
                <a:ea typeface="+mn-ea"/>
                <a:cs typeface="+mn-cs"/>
                <a:sym typeface="Montserrat"/>
              </a:rPr>
              <a:t>Presidenciales y Congreso Incluidas las Circunscripciones Transitorias de Paz -CITREP 2026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AE97-6477-62F0-0398-565F8558C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ángulo 60">
            <a:extLst>
              <a:ext uri="{FF2B5EF4-FFF2-40B4-BE49-F238E27FC236}">
                <a16:creationId xmlns:a16="http://schemas.microsoft.com/office/drawing/2014/main" id="{570D181C-B558-9528-F2DF-690A7A547FF5}"/>
              </a:ext>
            </a:extLst>
          </p:cNvPr>
          <p:cNvSpPr/>
          <p:nvPr/>
        </p:nvSpPr>
        <p:spPr>
          <a:xfrm>
            <a:off x="192435" y="3309957"/>
            <a:ext cx="11807132" cy="1609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ACAE7FF-39A7-8C0E-647A-4B87B487EB1E}"/>
              </a:ext>
            </a:extLst>
          </p:cNvPr>
          <p:cNvSpPr/>
          <p:nvPr/>
        </p:nvSpPr>
        <p:spPr>
          <a:xfrm>
            <a:off x="197390" y="4711304"/>
            <a:ext cx="1354107" cy="680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lecha: a la derecha 110">
            <a:extLst>
              <a:ext uri="{FF2B5EF4-FFF2-40B4-BE49-F238E27FC236}">
                <a16:creationId xmlns:a16="http://schemas.microsoft.com/office/drawing/2014/main" id="{949F1301-2981-5513-2B6A-5E8A8A357E6C}"/>
              </a:ext>
            </a:extLst>
          </p:cNvPr>
          <p:cNvSpPr/>
          <p:nvPr/>
        </p:nvSpPr>
        <p:spPr>
          <a:xfrm>
            <a:off x="10834064" y="5299088"/>
            <a:ext cx="1301846" cy="1382613"/>
          </a:xfrm>
          <a:prstGeom prst="rightArrow">
            <a:avLst>
              <a:gd name="adj1" fmla="val 93368"/>
              <a:gd name="adj2" fmla="val 6957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21F2EB41-30E0-2907-4C7E-69D11D1724A0}"/>
              </a:ext>
            </a:extLst>
          </p:cNvPr>
          <p:cNvSpPr/>
          <p:nvPr/>
        </p:nvSpPr>
        <p:spPr>
          <a:xfrm>
            <a:off x="138164" y="1237555"/>
            <a:ext cx="11854235" cy="1609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A78D35DB-1D70-2DEB-E81B-36DFD0DD2A17}"/>
              </a:ext>
            </a:extLst>
          </p:cNvPr>
          <p:cNvSpPr/>
          <p:nvPr/>
        </p:nvSpPr>
        <p:spPr>
          <a:xfrm>
            <a:off x="192435" y="5303401"/>
            <a:ext cx="10773674" cy="1379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82;g1de9c9958d0_0_532">
            <a:extLst>
              <a:ext uri="{FF2B5EF4-FFF2-40B4-BE49-F238E27FC236}">
                <a16:creationId xmlns:a16="http://schemas.microsoft.com/office/drawing/2014/main" id="{AF615F82-9AB6-5058-E44D-24674E28B901}"/>
              </a:ext>
            </a:extLst>
          </p:cNvPr>
          <p:cNvSpPr txBox="1">
            <a:spLocks/>
          </p:cNvSpPr>
          <p:nvPr/>
        </p:nvSpPr>
        <p:spPr>
          <a:xfrm>
            <a:off x="1948101" y="191072"/>
            <a:ext cx="9228549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Quattrocento Sans"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>
                <a:ln>
                  <a:noFill/>
                </a:ln>
                <a:solidFill>
                  <a:srgbClr val="555552"/>
                </a:solidFill>
                <a:effectLst/>
                <a:uLnTx/>
                <a:uFillTx/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RUTA DE PROTECCIÓN ASPIRANTES CANDIDATOS ELECCIONES CONGRESO 2026</a:t>
            </a:r>
          </a:p>
        </p:txBody>
      </p:sp>
      <p:sp>
        <p:nvSpPr>
          <p:cNvPr id="4" name="Google Shape;122;p2">
            <a:extLst>
              <a:ext uri="{FF2B5EF4-FFF2-40B4-BE49-F238E27FC236}">
                <a16:creationId xmlns:a16="http://schemas.microsoft.com/office/drawing/2014/main" id="{E6CEC8D2-9257-9FF3-9261-FFF8907B4604}"/>
              </a:ext>
            </a:extLst>
          </p:cNvPr>
          <p:cNvSpPr txBox="1"/>
          <p:nvPr/>
        </p:nvSpPr>
        <p:spPr>
          <a:xfrm>
            <a:off x="3789742" y="2031031"/>
            <a:ext cx="1274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>
                <a:ln>
                  <a:noFill/>
                </a:ln>
                <a:solidFill>
                  <a:srgbClr val="555552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FORMULARIO EN LÍNEA</a:t>
            </a:r>
            <a:endParaRPr kumimoji="0" lang="es-CO" sz="1000" b="1" i="0" u="none" strike="noStrike" kern="1200" cap="none" spc="0" normalizeH="0" baseline="0" noProof="0">
              <a:ln>
                <a:noFill/>
              </a:ln>
              <a:solidFill>
                <a:srgbClr val="55555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Google Shape;123;p2">
            <a:extLst>
              <a:ext uri="{FF2B5EF4-FFF2-40B4-BE49-F238E27FC236}">
                <a16:creationId xmlns:a16="http://schemas.microsoft.com/office/drawing/2014/main" id="{0B3C4FA2-4695-D22C-3514-C8A0E0F0810D}"/>
              </a:ext>
            </a:extLst>
          </p:cNvPr>
          <p:cNvSpPr txBox="1"/>
          <p:nvPr/>
        </p:nvSpPr>
        <p:spPr>
          <a:xfrm>
            <a:off x="4864362" y="1473195"/>
            <a:ext cx="2834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24;p2">
            <a:extLst>
              <a:ext uri="{FF2B5EF4-FFF2-40B4-BE49-F238E27FC236}">
                <a16:creationId xmlns:a16="http://schemas.microsoft.com/office/drawing/2014/main" id="{65C0921E-F72F-1B1D-5A62-C31FD14254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9882" y="1343377"/>
            <a:ext cx="494372" cy="5386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5;p2">
            <a:extLst>
              <a:ext uri="{FF2B5EF4-FFF2-40B4-BE49-F238E27FC236}">
                <a16:creationId xmlns:a16="http://schemas.microsoft.com/office/drawing/2014/main" id="{C6E81646-9DF2-92CE-74D6-7BA8448AAB14}"/>
              </a:ext>
            </a:extLst>
          </p:cNvPr>
          <p:cNvSpPr txBox="1"/>
          <p:nvPr/>
        </p:nvSpPr>
        <p:spPr>
          <a:xfrm>
            <a:off x="5107793" y="2132126"/>
            <a:ext cx="98820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srgbClr val="555552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CÉDULA</a:t>
            </a: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55555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Google Shape;126;p2">
            <a:extLst>
              <a:ext uri="{FF2B5EF4-FFF2-40B4-BE49-F238E27FC236}">
                <a16:creationId xmlns:a16="http://schemas.microsoft.com/office/drawing/2014/main" id="{76894171-C714-FDE9-D0EB-1C682108F369}"/>
              </a:ext>
            </a:extLst>
          </p:cNvPr>
          <p:cNvSpPr txBox="1"/>
          <p:nvPr/>
        </p:nvSpPr>
        <p:spPr>
          <a:xfrm>
            <a:off x="6154868" y="1473195"/>
            <a:ext cx="2834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27;p2">
            <a:extLst>
              <a:ext uri="{FF2B5EF4-FFF2-40B4-BE49-F238E27FC236}">
                <a16:creationId xmlns:a16="http://schemas.microsoft.com/office/drawing/2014/main" id="{AB50FE43-038C-99C0-9BEB-B12AF00966FE}"/>
              </a:ext>
            </a:extLst>
          </p:cNvPr>
          <p:cNvSpPr txBox="1"/>
          <p:nvPr/>
        </p:nvSpPr>
        <p:spPr>
          <a:xfrm>
            <a:off x="6472581" y="2094914"/>
            <a:ext cx="14758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srgbClr val="555552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ACRETIDACIÓN</a:t>
            </a: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55555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Google Shape;128;p2" descr="Imagen que contiene gráficos vectoriales&#10;&#10;Descripción generada automáticamente">
            <a:extLst>
              <a:ext uri="{FF2B5EF4-FFF2-40B4-BE49-F238E27FC236}">
                <a16:creationId xmlns:a16="http://schemas.microsoft.com/office/drawing/2014/main" id="{C8622BEF-F6DA-AF23-F6B7-C4AAEE6087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800" y="1452144"/>
            <a:ext cx="488419" cy="45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9;p2">
            <a:extLst>
              <a:ext uri="{FF2B5EF4-FFF2-40B4-BE49-F238E27FC236}">
                <a16:creationId xmlns:a16="http://schemas.microsoft.com/office/drawing/2014/main" id="{37407EE2-DE2D-5605-C514-8FC3C9E376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5671" y="1446031"/>
            <a:ext cx="534739" cy="50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1;p2">
            <a:extLst>
              <a:ext uri="{FF2B5EF4-FFF2-40B4-BE49-F238E27FC236}">
                <a16:creationId xmlns:a16="http://schemas.microsoft.com/office/drawing/2014/main" id="{8E552F97-AC70-DC26-BAF7-7C8548D72B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00160" y="1649984"/>
            <a:ext cx="584614" cy="54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2;p2">
            <a:extLst>
              <a:ext uri="{FF2B5EF4-FFF2-40B4-BE49-F238E27FC236}">
                <a16:creationId xmlns:a16="http://schemas.microsoft.com/office/drawing/2014/main" id="{E0DB846E-2EFE-1045-C6E1-508CDC1625D4}"/>
              </a:ext>
            </a:extLst>
          </p:cNvPr>
          <p:cNvSpPr txBox="1"/>
          <p:nvPr/>
        </p:nvSpPr>
        <p:spPr>
          <a:xfrm>
            <a:off x="8839024" y="2386736"/>
            <a:ext cx="343651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Sans ExtraBold"/>
                <a:ea typeface="+mn-ea"/>
                <a:cs typeface="+mn-cs"/>
                <a:sym typeface="Calibri"/>
              </a:rPr>
              <a:t>correspondencia@unp.gov.co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Sans ExtraBold"/>
              <a:ea typeface="+mn-ea"/>
              <a:cs typeface="+mn-cs"/>
            </a:endParaRPr>
          </a:p>
        </p:txBody>
      </p:sp>
      <p:sp>
        <p:nvSpPr>
          <p:cNvPr id="15" name="Google Shape;137;p2">
            <a:extLst>
              <a:ext uri="{FF2B5EF4-FFF2-40B4-BE49-F238E27FC236}">
                <a16:creationId xmlns:a16="http://schemas.microsoft.com/office/drawing/2014/main" id="{A783EEFA-65E0-58DB-7A93-35FB749AC9E7}"/>
              </a:ext>
            </a:extLst>
          </p:cNvPr>
          <p:cNvSpPr txBox="1"/>
          <p:nvPr/>
        </p:nvSpPr>
        <p:spPr>
          <a:xfrm>
            <a:off x="-1023290" y="3058531"/>
            <a:ext cx="125874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563C1">
                    <a:lumMod val="50000"/>
                  </a:srgbClr>
                </a:solidFill>
                <a:effectLst/>
                <a:uLnTx/>
                <a:uFillTx/>
                <a:latin typeface="Montserrat"/>
                <a:ea typeface="Calibri"/>
                <a:cs typeface="Calibri"/>
                <a:sym typeface="Calibri"/>
              </a:rPr>
              <a:t>COMITÉ DE COORDINACIÓN Y RECOMENDACIÓN DE MEDIDAS DE PROTECCIÓN EN EL PROCESO ELECTORAL CORMPE / CONGRESO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0563C1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Google Shape;148;p2">
            <a:extLst>
              <a:ext uri="{FF2B5EF4-FFF2-40B4-BE49-F238E27FC236}">
                <a16:creationId xmlns:a16="http://schemas.microsoft.com/office/drawing/2014/main" id="{5D858A56-C136-38F3-2346-05BB7B155F6E}"/>
              </a:ext>
            </a:extLst>
          </p:cNvPr>
          <p:cNvSpPr txBox="1"/>
          <p:nvPr/>
        </p:nvSpPr>
        <p:spPr>
          <a:xfrm>
            <a:off x="5237707" y="5655336"/>
            <a:ext cx="2433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srgbClr val="DADAD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oogle Shape;150;p2">
            <a:extLst>
              <a:ext uri="{FF2B5EF4-FFF2-40B4-BE49-F238E27FC236}">
                <a16:creationId xmlns:a16="http://schemas.microsoft.com/office/drawing/2014/main" id="{5B9E0D13-CF60-9A3B-243E-7101A47758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1717" y="5630111"/>
            <a:ext cx="847929" cy="7708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1;p2">
            <a:extLst>
              <a:ext uri="{FF2B5EF4-FFF2-40B4-BE49-F238E27FC236}">
                <a16:creationId xmlns:a16="http://schemas.microsoft.com/office/drawing/2014/main" id="{CCE11CB5-0255-A833-654C-5D6D0389CBEB}"/>
              </a:ext>
            </a:extLst>
          </p:cNvPr>
          <p:cNvSpPr txBox="1"/>
          <p:nvPr/>
        </p:nvSpPr>
        <p:spPr>
          <a:xfrm>
            <a:off x="6346364" y="5505436"/>
            <a:ext cx="2433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srgbClr val="DADAD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156;p2">
            <a:extLst>
              <a:ext uri="{FF2B5EF4-FFF2-40B4-BE49-F238E27FC236}">
                <a16:creationId xmlns:a16="http://schemas.microsoft.com/office/drawing/2014/main" id="{0874594D-20E5-BD4A-8171-E93035CA2FE7}"/>
              </a:ext>
            </a:extLst>
          </p:cNvPr>
          <p:cNvSpPr txBox="1"/>
          <p:nvPr/>
        </p:nvSpPr>
        <p:spPr>
          <a:xfrm>
            <a:off x="9220290" y="5709706"/>
            <a:ext cx="15810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Directiva No. 11 de la Procuraduría General de la Nación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159;p2">
            <a:extLst>
              <a:ext uri="{FF2B5EF4-FFF2-40B4-BE49-F238E27FC236}">
                <a16:creationId xmlns:a16="http://schemas.microsoft.com/office/drawing/2014/main" id="{B9DFC186-6BA7-37EF-55C9-250C9250DBA4}"/>
              </a:ext>
            </a:extLst>
          </p:cNvPr>
          <p:cNvSpPr/>
          <p:nvPr/>
        </p:nvSpPr>
        <p:spPr>
          <a:xfrm>
            <a:off x="9862828" y="3562489"/>
            <a:ext cx="1858374" cy="880970"/>
          </a:xfrm>
          <a:prstGeom prst="roundRect">
            <a:avLst>
              <a:gd name="adj" fmla="val 17096"/>
            </a:avLst>
          </a:prstGeom>
          <a:solidFill>
            <a:srgbClr val="2E4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60;p2">
            <a:extLst>
              <a:ext uri="{FF2B5EF4-FFF2-40B4-BE49-F238E27FC236}">
                <a16:creationId xmlns:a16="http://schemas.microsoft.com/office/drawing/2014/main" id="{5A95F6B3-C985-23FF-ECA6-24D35C003264}"/>
              </a:ext>
            </a:extLst>
          </p:cNvPr>
          <p:cNvSpPr txBox="1"/>
          <p:nvPr/>
        </p:nvSpPr>
        <p:spPr>
          <a:xfrm>
            <a:off x="9889503" y="3556464"/>
            <a:ext cx="1701343" cy="91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AGENDAMIENTO Y PRESENTACIÓN DE CASOS ANTE EL “CORMPE”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4" name="Google Shape;161;p2" descr="Imagen que contiene gráficos vectoriales&#10;&#10;Descripción generada automáticamente">
            <a:extLst>
              <a:ext uri="{FF2B5EF4-FFF2-40B4-BE49-F238E27FC236}">
                <a16:creationId xmlns:a16="http://schemas.microsoft.com/office/drawing/2014/main" id="{D832EEF5-34D0-E8BE-4E8C-5E5E72489C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92467" y="4262424"/>
            <a:ext cx="461544" cy="4680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62;p2">
            <a:extLst>
              <a:ext uri="{FF2B5EF4-FFF2-40B4-BE49-F238E27FC236}">
                <a16:creationId xmlns:a16="http://schemas.microsoft.com/office/drawing/2014/main" id="{C86D950B-3F79-635F-A06C-78358CCEAF41}"/>
              </a:ext>
            </a:extLst>
          </p:cNvPr>
          <p:cNvSpPr/>
          <p:nvPr/>
        </p:nvSpPr>
        <p:spPr>
          <a:xfrm>
            <a:off x="495971" y="5546729"/>
            <a:ext cx="2281617" cy="889634"/>
          </a:xfrm>
          <a:prstGeom prst="roundRect">
            <a:avLst>
              <a:gd name="adj" fmla="val 13094"/>
            </a:avLst>
          </a:prstGeom>
          <a:solidFill>
            <a:srgbClr val="2E4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63;p2">
            <a:extLst>
              <a:ext uri="{FF2B5EF4-FFF2-40B4-BE49-F238E27FC236}">
                <a16:creationId xmlns:a16="http://schemas.microsoft.com/office/drawing/2014/main" id="{6BC46FD2-8C35-567D-6229-D37BCEAAADB8}"/>
              </a:ext>
            </a:extLst>
          </p:cNvPr>
          <p:cNvSpPr txBox="1"/>
          <p:nvPr/>
        </p:nvSpPr>
        <p:spPr>
          <a:xfrm>
            <a:off x="455700" y="5571507"/>
            <a:ext cx="21949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Implementación de medidas de prevención y protección si hay lugar a ello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Yu Gothic UI" panose="020B0500000000000000" pitchFamily="34" charset="-128"/>
              <a:cs typeface="Calibri"/>
            </a:endParaRPr>
          </a:p>
        </p:txBody>
      </p:sp>
      <p:sp>
        <p:nvSpPr>
          <p:cNvPr id="28" name="Google Shape;102;p2">
            <a:extLst>
              <a:ext uri="{FF2B5EF4-FFF2-40B4-BE49-F238E27FC236}">
                <a16:creationId xmlns:a16="http://schemas.microsoft.com/office/drawing/2014/main" id="{F0F89A19-FE3E-5F9C-4078-C13944A975A7}"/>
              </a:ext>
            </a:extLst>
          </p:cNvPr>
          <p:cNvSpPr txBox="1"/>
          <p:nvPr/>
        </p:nvSpPr>
        <p:spPr>
          <a:xfrm>
            <a:off x="391995" y="3482300"/>
            <a:ext cx="1100929" cy="5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Yu Gothic UI"/>
                <a:cs typeface="Calibri"/>
                <a:sym typeface="Calibri"/>
              </a:rPr>
              <a:t>Dir. DDHH MININTERIOR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Yu Gothic UI"/>
                <a:cs typeface="Calibri"/>
                <a:sym typeface="Calibri"/>
              </a:rPr>
              <a:t>Preside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Yu Gothic UI"/>
              <a:cs typeface="Calibri"/>
            </a:endParaRPr>
          </a:p>
        </p:txBody>
      </p:sp>
      <p:sp>
        <p:nvSpPr>
          <p:cNvPr id="29" name="Google Shape;106;p2">
            <a:extLst>
              <a:ext uri="{FF2B5EF4-FFF2-40B4-BE49-F238E27FC236}">
                <a16:creationId xmlns:a16="http://schemas.microsoft.com/office/drawing/2014/main" id="{F5C4BC44-5000-BB77-398E-F624057F4BAE}"/>
              </a:ext>
            </a:extLst>
          </p:cNvPr>
          <p:cNvSpPr txBox="1"/>
          <p:nvPr/>
        </p:nvSpPr>
        <p:spPr>
          <a:xfrm>
            <a:off x="1447656" y="3408381"/>
            <a:ext cx="1228278" cy="64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Yu Gothic UI"/>
                <a:cs typeface="Calibri"/>
                <a:sym typeface="Calibri"/>
              </a:rPr>
              <a:t>Dir. Democracia, Participación Ciudadana y Acción Comunal 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Yu Gothic UI"/>
              <a:cs typeface="Calibri"/>
            </a:endParaRPr>
          </a:p>
        </p:txBody>
      </p:sp>
      <p:sp>
        <p:nvSpPr>
          <p:cNvPr id="30" name="Google Shape;109;p2">
            <a:extLst>
              <a:ext uri="{FF2B5EF4-FFF2-40B4-BE49-F238E27FC236}">
                <a16:creationId xmlns:a16="http://schemas.microsoft.com/office/drawing/2014/main" id="{56D431A8-75BD-DA2D-5054-8FCDEC199731}"/>
              </a:ext>
            </a:extLst>
          </p:cNvPr>
          <p:cNvSpPr txBox="1"/>
          <p:nvPr/>
        </p:nvSpPr>
        <p:spPr>
          <a:xfrm>
            <a:off x="2470886" y="3506972"/>
            <a:ext cx="1187817" cy="5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Director UNP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Secretaria Técnica </a:t>
            </a:r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Yu Gothic UI" panose="020B0500000000000000" pitchFamily="34" charset="-128"/>
              <a:cs typeface="Calibri"/>
            </a:endParaRPr>
          </a:p>
        </p:txBody>
      </p:sp>
      <p:sp>
        <p:nvSpPr>
          <p:cNvPr id="31" name="Google Shape;111;p2">
            <a:extLst>
              <a:ext uri="{FF2B5EF4-FFF2-40B4-BE49-F238E27FC236}">
                <a16:creationId xmlns:a16="http://schemas.microsoft.com/office/drawing/2014/main" id="{AFCC5F95-D10F-8604-5FB5-75FE76781615}"/>
              </a:ext>
            </a:extLst>
          </p:cNvPr>
          <p:cNvSpPr txBox="1"/>
          <p:nvPr/>
        </p:nvSpPr>
        <p:spPr>
          <a:xfrm>
            <a:off x="3533992" y="3527085"/>
            <a:ext cx="981449" cy="36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Yu Gothic UI"/>
                <a:cs typeface="Calibri"/>
                <a:sym typeface="Calibri"/>
              </a:rPr>
              <a:t>Jefe Jefatura  Mayor FFMM</a:t>
            </a:r>
            <a:endParaRPr kumimoji="0" lang="es-C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Yu Gothic UI"/>
              <a:cs typeface="Calibri"/>
            </a:endParaRPr>
          </a:p>
        </p:txBody>
      </p:sp>
      <p:sp>
        <p:nvSpPr>
          <p:cNvPr id="32" name="Google Shape;116;p2">
            <a:extLst>
              <a:ext uri="{FF2B5EF4-FFF2-40B4-BE49-F238E27FC236}">
                <a16:creationId xmlns:a16="http://schemas.microsoft.com/office/drawing/2014/main" id="{150FA7AA-2ED3-BB19-2194-5A526D81ECCA}"/>
              </a:ext>
            </a:extLst>
          </p:cNvPr>
          <p:cNvSpPr txBox="1"/>
          <p:nvPr/>
        </p:nvSpPr>
        <p:spPr>
          <a:xfrm>
            <a:off x="4495338" y="3549938"/>
            <a:ext cx="775119" cy="36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Director </a:t>
            </a:r>
            <a:r>
              <a:rPr kumimoji="0" lang="es-CO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Dipro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Yu Gothic UI" panose="020B0500000000000000" pitchFamily="34" charset="-128"/>
              <a:cs typeface="Calibri"/>
            </a:endParaRPr>
          </a:p>
        </p:txBody>
      </p:sp>
      <p:sp>
        <p:nvSpPr>
          <p:cNvPr id="33" name="CuadroTexto 38">
            <a:extLst>
              <a:ext uri="{FF2B5EF4-FFF2-40B4-BE49-F238E27FC236}">
                <a16:creationId xmlns:a16="http://schemas.microsoft.com/office/drawing/2014/main" id="{A10FEF35-E9C7-C3A2-7515-1AE24F71439F}"/>
              </a:ext>
            </a:extLst>
          </p:cNvPr>
          <p:cNvSpPr txBox="1"/>
          <p:nvPr/>
        </p:nvSpPr>
        <p:spPr>
          <a:xfrm>
            <a:off x="2324736" y="3950671"/>
            <a:ext cx="335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+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364B5CD6-3EB9-5426-DEF6-584171AC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0" y="4059757"/>
            <a:ext cx="496169" cy="4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86">
            <a:extLst>
              <a:ext uri="{FF2B5EF4-FFF2-40B4-BE49-F238E27FC236}">
                <a16:creationId xmlns:a16="http://schemas.microsoft.com/office/drawing/2014/main" id="{95662EF8-663D-6D66-2F21-4B43C3633B29}"/>
              </a:ext>
            </a:extLst>
          </p:cNvPr>
          <p:cNvSpPr txBox="1"/>
          <p:nvPr/>
        </p:nvSpPr>
        <p:spPr>
          <a:xfrm>
            <a:off x="3398669" y="3949081"/>
            <a:ext cx="335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+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7" name="CuadroTexto 87">
            <a:extLst>
              <a:ext uri="{FF2B5EF4-FFF2-40B4-BE49-F238E27FC236}">
                <a16:creationId xmlns:a16="http://schemas.microsoft.com/office/drawing/2014/main" id="{35B45390-A370-E82B-4B49-AA22A2BB449B}"/>
              </a:ext>
            </a:extLst>
          </p:cNvPr>
          <p:cNvSpPr txBox="1"/>
          <p:nvPr/>
        </p:nvSpPr>
        <p:spPr>
          <a:xfrm>
            <a:off x="4306985" y="3947225"/>
            <a:ext cx="335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+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8" name="object 183">
            <a:extLst>
              <a:ext uri="{FF2B5EF4-FFF2-40B4-BE49-F238E27FC236}">
                <a16:creationId xmlns:a16="http://schemas.microsoft.com/office/drawing/2014/main" id="{EED72148-0C19-FE84-12CC-3B89373FF29E}"/>
              </a:ext>
            </a:extLst>
          </p:cNvPr>
          <p:cNvSpPr/>
          <p:nvPr/>
        </p:nvSpPr>
        <p:spPr>
          <a:xfrm>
            <a:off x="3796674" y="4063187"/>
            <a:ext cx="453510" cy="477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1" name="Google Shape;127;p2">
            <a:extLst>
              <a:ext uri="{FF2B5EF4-FFF2-40B4-BE49-F238E27FC236}">
                <a16:creationId xmlns:a16="http://schemas.microsoft.com/office/drawing/2014/main" id="{72E31548-A8B8-E0E9-E88F-793875A949CD}"/>
              </a:ext>
            </a:extLst>
          </p:cNvPr>
          <p:cNvSpPr txBox="1"/>
          <p:nvPr/>
        </p:nvSpPr>
        <p:spPr>
          <a:xfrm>
            <a:off x="7817081" y="1983393"/>
            <a:ext cx="1305079" cy="40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555552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RIESGO / AMENAZA</a:t>
            </a:r>
            <a:endParaRPr kumimoji="0" lang="es-MX" sz="1000" b="1" i="0" u="none" strike="noStrike" kern="1200" cap="none" spc="0" normalizeH="0" baseline="0" noProof="0" dirty="0">
              <a:ln>
                <a:noFill/>
              </a:ln>
              <a:solidFill>
                <a:srgbClr val="555552"/>
              </a:solidFill>
              <a:effectLst/>
              <a:uLnTx/>
              <a:uFillTx/>
              <a:latin typeface="Montserrat" pitchFamily="2" charset="77"/>
              <a:ea typeface="Yu Gothic UI" panose="020B0500000000000000" pitchFamily="34" charset="-128"/>
              <a:cs typeface="Calibri"/>
            </a:endParaRPr>
          </a:p>
        </p:txBody>
      </p:sp>
      <p:pic>
        <p:nvPicPr>
          <p:cNvPr id="42" name="Gráfico 12" descr="Abrir sobre con relleno sólido">
            <a:extLst>
              <a:ext uri="{FF2B5EF4-FFF2-40B4-BE49-F238E27FC236}">
                <a16:creationId xmlns:a16="http://schemas.microsoft.com/office/drawing/2014/main" id="{A8982598-B2A5-47E9-3864-6D4E4CABD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96547" y="1415885"/>
            <a:ext cx="411598" cy="411598"/>
          </a:xfrm>
          <a:prstGeom prst="rect">
            <a:avLst/>
          </a:prstGeom>
        </p:spPr>
      </p:pic>
      <p:sp>
        <p:nvSpPr>
          <p:cNvPr id="43" name="Google Shape;126;p2">
            <a:extLst>
              <a:ext uri="{FF2B5EF4-FFF2-40B4-BE49-F238E27FC236}">
                <a16:creationId xmlns:a16="http://schemas.microsoft.com/office/drawing/2014/main" id="{FB979A2B-252D-C283-0218-005B7C03C508}"/>
              </a:ext>
            </a:extLst>
          </p:cNvPr>
          <p:cNvSpPr txBox="1"/>
          <p:nvPr/>
        </p:nvSpPr>
        <p:spPr>
          <a:xfrm>
            <a:off x="7670844" y="1361401"/>
            <a:ext cx="2834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1069">
            <a:extLst>
              <a:ext uri="{FF2B5EF4-FFF2-40B4-BE49-F238E27FC236}">
                <a16:creationId xmlns:a16="http://schemas.microsoft.com/office/drawing/2014/main" id="{2B3DD998-0205-DA58-2EAB-EBF17CD0F30E}"/>
              </a:ext>
            </a:extLst>
          </p:cNvPr>
          <p:cNvSpPr txBox="1"/>
          <p:nvPr/>
        </p:nvSpPr>
        <p:spPr>
          <a:xfrm>
            <a:off x="9169755" y="1520395"/>
            <a:ext cx="20446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</a:rPr>
              <a:t>Verificación de requisitos y hechos de amenaza derivados de su aspiración para agendar el caso al CORMPE </a:t>
            </a:r>
          </a:p>
        </p:txBody>
      </p:sp>
      <p:sp>
        <p:nvSpPr>
          <p:cNvPr id="51" name="object 183">
            <a:extLst>
              <a:ext uri="{FF2B5EF4-FFF2-40B4-BE49-F238E27FC236}">
                <a16:creationId xmlns:a16="http://schemas.microsoft.com/office/drawing/2014/main" id="{1949F047-136E-F30F-A410-2B07AA13DEFF}"/>
              </a:ext>
            </a:extLst>
          </p:cNvPr>
          <p:cNvSpPr/>
          <p:nvPr/>
        </p:nvSpPr>
        <p:spPr>
          <a:xfrm>
            <a:off x="6113431" y="5614080"/>
            <a:ext cx="775271" cy="7808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2" name="Google Shape;162;p2">
            <a:extLst>
              <a:ext uri="{FF2B5EF4-FFF2-40B4-BE49-F238E27FC236}">
                <a16:creationId xmlns:a16="http://schemas.microsoft.com/office/drawing/2014/main" id="{20FE00FB-B52D-AC53-3111-9DC886B24AEF}"/>
              </a:ext>
            </a:extLst>
          </p:cNvPr>
          <p:cNvSpPr/>
          <p:nvPr/>
        </p:nvSpPr>
        <p:spPr>
          <a:xfrm>
            <a:off x="7727983" y="5392644"/>
            <a:ext cx="3073872" cy="1187433"/>
          </a:xfrm>
          <a:prstGeom prst="roundRect">
            <a:avLst>
              <a:gd name="adj" fmla="val 13094"/>
            </a:avLst>
          </a:prstGeom>
          <a:solidFill>
            <a:srgbClr val="2E4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163;p2">
            <a:extLst>
              <a:ext uri="{FF2B5EF4-FFF2-40B4-BE49-F238E27FC236}">
                <a16:creationId xmlns:a16="http://schemas.microsoft.com/office/drawing/2014/main" id="{7B52BCA7-CF5D-BACB-FBCC-30BFA66B9CF7}"/>
              </a:ext>
            </a:extLst>
          </p:cNvPr>
          <p:cNvSpPr txBox="1"/>
          <p:nvPr/>
        </p:nvSpPr>
        <p:spPr>
          <a:xfrm>
            <a:off x="8044853" y="5497679"/>
            <a:ext cx="28520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TEMPORALIDAD DE MEDIDAS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itchFamily="2" charset="77"/>
              <a:ea typeface="Yu Gothic UI" panose="020B0500000000000000" pitchFamily="34" charset="-128"/>
              <a:cs typeface="Calibri"/>
            </a:endParaRPr>
          </a:p>
        </p:txBody>
      </p:sp>
      <p:sp>
        <p:nvSpPr>
          <p:cNvPr id="54" name="CuadroTexto 48">
            <a:extLst>
              <a:ext uri="{FF2B5EF4-FFF2-40B4-BE49-F238E27FC236}">
                <a16:creationId xmlns:a16="http://schemas.microsoft.com/office/drawing/2014/main" id="{27F1D540-BB58-BCA8-1E7E-961134020AAB}"/>
              </a:ext>
            </a:extLst>
          </p:cNvPr>
          <p:cNvSpPr txBox="1"/>
          <p:nvPr/>
        </p:nvSpPr>
        <p:spPr>
          <a:xfrm>
            <a:off x="8378898" y="5776100"/>
            <a:ext cx="2315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</a:rPr>
              <a:t>Listas Candidatos Oficiales Publicadas RNEC</a:t>
            </a:r>
          </a:p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</a:rPr>
              <a:t>Un día después de elecciones</a:t>
            </a:r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FB390715-5632-6106-D21A-8FC224B8F92B}"/>
              </a:ext>
            </a:extLst>
          </p:cNvPr>
          <p:cNvSpPr/>
          <p:nvPr/>
        </p:nvSpPr>
        <p:spPr>
          <a:xfrm>
            <a:off x="8113637" y="5792201"/>
            <a:ext cx="28351" cy="27681"/>
          </a:xfrm>
          <a:custGeom>
            <a:avLst/>
            <a:gdLst>
              <a:gd name="connsiteX0" fmla="*/ 28351 w 28351"/>
              <a:gd name="connsiteY0" fmla="*/ 13841 h 27681"/>
              <a:gd name="connsiteX1" fmla="*/ 14176 w 28351"/>
              <a:gd name="connsiteY1" fmla="*/ 27682 h 27681"/>
              <a:gd name="connsiteX2" fmla="*/ 0 w 28351"/>
              <a:gd name="connsiteY2" fmla="*/ 13841 h 27681"/>
              <a:gd name="connsiteX3" fmla="*/ 14176 w 28351"/>
              <a:gd name="connsiteY3" fmla="*/ 0 h 27681"/>
              <a:gd name="connsiteX4" fmla="*/ 28351 w 28351"/>
              <a:gd name="connsiteY4" fmla="*/ 13841 h 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1" h="27681">
                <a:moveTo>
                  <a:pt x="28351" y="13841"/>
                </a:moveTo>
                <a:cubicBezTo>
                  <a:pt x="28351" y="21485"/>
                  <a:pt x="22005" y="27682"/>
                  <a:pt x="14176" y="27682"/>
                </a:cubicBezTo>
                <a:cubicBezTo>
                  <a:pt x="6347" y="27682"/>
                  <a:pt x="0" y="21485"/>
                  <a:pt x="0" y="13841"/>
                </a:cubicBezTo>
                <a:cubicBezTo>
                  <a:pt x="0" y="6197"/>
                  <a:pt x="6347" y="0"/>
                  <a:pt x="14176" y="0"/>
                </a:cubicBezTo>
                <a:cubicBezTo>
                  <a:pt x="22005" y="0"/>
                  <a:pt x="28351" y="6197"/>
                  <a:pt x="28351" y="13841"/>
                </a:cubicBezTo>
                <a:close/>
              </a:path>
            </a:pathLst>
          </a:custGeom>
          <a:solidFill>
            <a:srgbClr val="00B0F0"/>
          </a:solidFill>
          <a:ln w="19185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50BE8D6F-F199-410C-2004-5FFDEC8C6ECC}"/>
              </a:ext>
            </a:extLst>
          </p:cNvPr>
          <p:cNvSpPr/>
          <p:nvPr/>
        </p:nvSpPr>
        <p:spPr>
          <a:xfrm>
            <a:off x="8113637" y="6069017"/>
            <a:ext cx="28351" cy="27681"/>
          </a:xfrm>
          <a:custGeom>
            <a:avLst/>
            <a:gdLst>
              <a:gd name="connsiteX0" fmla="*/ 28351 w 28351"/>
              <a:gd name="connsiteY0" fmla="*/ 13841 h 27681"/>
              <a:gd name="connsiteX1" fmla="*/ 14176 w 28351"/>
              <a:gd name="connsiteY1" fmla="*/ 27682 h 27681"/>
              <a:gd name="connsiteX2" fmla="*/ 0 w 28351"/>
              <a:gd name="connsiteY2" fmla="*/ 13841 h 27681"/>
              <a:gd name="connsiteX3" fmla="*/ 14176 w 28351"/>
              <a:gd name="connsiteY3" fmla="*/ 0 h 27681"/>
              <a:gd name="connsiteX4" fmla="*/ 28351 w 28351"/>
              <a:gd name="connsiteY4" fmla="*/ 13841 h 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1" h="27681">
                <a:moveTo>
                  <a:pt x="28351" y="13841"/>
                </a:moveTo>
                <a:cubicBezTo>
                  <a:pt x="28351" y="21485"/>
                  <a:pt x="22005" y="27682"/>
                  <a:pt x="14176" y="27682"/>
                </a:cubicBezTo>
                <a:cubicBezTo>
                  <a:pt x="6347" y="27682"/>
                  <a:pt x="0" y="21485"/>
                  <a:pt x="0" y="13841"/>
                </a:cubicBezTo>
                <a:cubicBezTo>
                  <a:pt x="0" y="6197"/>
                  <a:pt x="6347" y="0"/>
                  <a:pt x="14176" y="0"/>
                </a:cubicBezTo>
                <a:cubicBezTo>
                  <a:pt x="22005" y="0"/>
                  <a:pt x="28351" y="6197"/>
                  <a:pt x="28351" y="13841"/>
                </a:cubicBezTo>
                <a:close/>
              </a:path>
            </a:pathLst>
          </a:custGeom>
          <a:solidFill>
            <a:srgbClr val="00B0F0"/>
          </a:solidFill>
          <a:ln w="19185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6E01A031-7501-7359-965B-2C3160466701}"/>
              </a:ext>
            </a:extLst>
          </p:cNvPr>
          <p:cNvSpPr/>
          <p:nvPr/>
        </p:nvSpPr>
        <p:spPr>
          <a:xfrm>
            <a:off x="8255393" y="5923688"/>
            <a:ext cx="28351" cy="27681"/>
          </a:xfrm>
          <a:custGeom>
            <a:avLst/>
            <a:gdLst>
              <a:gd name="connsiteX0" fmla="*/ 28351 w 28351"/>
              <a:gd name="connsiteY0" fmla="*/ 13841 h 27681"/>
              <a:gd name="connsiteX1" fmla="*/ 14176 w 28351"/>
              <a:gd name="connsiteY1" fmla="*/ 27682 h 27681"/>
              <a:gd name="connsiteX2" fmla="*/ 0 w 28351"/>
              <a:gd name="connsiteY2" fmla="*/ 13841 h 27681"/>
              <a:gd name="connsiteX3" fmla="*/ 14176 w 28351"/>
              <a:gd name="connsiteY3" fmla="*/ 0 h 27681"/>
              <a:gd name="connsiteX4" fmla="*/ 28351 w 28351"/>
              <a:gd name="connsiteY4" fmla="*/ 13841 h 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1" h="27681">
                <a:moveTo>
                  <a:pt x="28351" y="13841"/>
                </a:moveTo>
                <a:cubicBezTo>
                  <a:pt x="28351" y="21485"/>
                  <a:pt x="22005" y="27682"/>
                  <a:pt x="14176" y="27682"/>
                </a:cubicBezTo>
                <a:cubicBezTo>
                  <a:pt x="6347" y="27682"/>
                  <a:pt x="0" y="21485"/>
                  <a:pt x="0" y="13841"/>
                </a:cubicBezTo>
                <a:cubicBezTo>
                  <a:pt x="0" y="6197"/>
                  <a:pt x="6347" y="0"/>
                  <a:pt x="14176" y="0"/>
                </a:cubicBezTo>
                <a:cubicBezTo>
                  <a:pt x="22005" y="0"/>
                  <a:pt x="28351" y="6197"/>
                  <a:pt x="28351" y="13841"/>
                </a:cubicBezTo>
                <a:close/>
              </a:path>
            </a:pathLst>
          </a:custGeom>
          <a:solidFill>
            <a:srgbClr val="00B0F0"/>
          </a:solidFill>
          <a:ln w="19185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415CFE97-BCCB-2F2D-1152-9F9E3391818F}"/>
              </a:ext>
            </a:extLst>
          </p:cNvPr>
          <p:cNvSpPr/>
          <p:nvPr/>
        </p:nvSpPr>
        <p:spPr>
          <a:xfrm>
            <a:off x="7971881" y="5923688"/>
            <a:ext cx="28351" cy="27681"/>
          </a:xfrm>
          <a:custGeom>
            <a:avLst/>
            <a:gdLst>
              <a:gd name="connsiteX0" fmla="*/ 28351 w 28351"/>
              <a:gd name="connsiteY0" fmla="*/ 13841 h 27681"/>
              <a:gd name="connsiteX1" fmla="*/ 14176 w 28351"/>
              <a:gd name="connsiteY1" fmla="*/ 27682 h 27681"/>
              <a:gd name="connsiteX2" fmla="*/ 0 w 28351"/>
              <a:gd name="connsiteY2" fmla="*/ 13841 h 27681"/>
              <a:gd name="connsiteX3" fmla="*/ 14176 w 28351"/>
              <a:gd name="connsiteY3" fmla="*/ 0 h 27681"/>
              <a:gd name="connsiteX4" fmla="*/ 28351 w 28351"/>
              <a:gd name="connsiteY4" fmla="*/ 13841 h 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1" h="27681">
                <a:moveTo>
                  <a:pt x="28351" y="13841"/>
                </a:moveTo>
                <a:cubicBezTo>
                  <a:pt x="28351" y="21485"/>
                  <a:pt x="22005" y="27682"/>
                  <a:pt x="14176" y="27682"/>
                </a:cubicBezTo>
                <a:cubicBezTo>
                  <a:pt x="6347" y="27682"/>
                  <a:pt x="0" y="21485"/>
                  <a:pt x="0" y="13841"/>
                </a:cubicBezTo>
                <a:cubicBezTo>
                  <a:pt x="0" y="6197"/>
                  <a:pt x="6347" y="0"/>
                  <a:pt x="14176" y="0"/>
                </a:cubicBezTo>
                <a:cubicBezTo>
                  <a:pt x="22005" y="0"/>
                  <a:pt x="28351" y="6197"/>
                  <a:pt x="28351" y="13841"/>
                </a:cubicBezTo>
                <a:close/>
              </a:path>
            </a:pathLst>
          </a:custGeom>
          <a:solidFill>
            <a:srgbClr val="00B0F0"/>
          </a:solidFill>
          <a:ln w="19185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624656A0-B182-7AE3-9801-87F98678A3B4}"/>
              </a:ext>
            </a:extLst>
          </p:cNvPr>
          <p:cNvSpPr/>
          <p:nvPr/>
        </p:nvSpPr>
        <p:spPr>
          <a:xfrm>
            <a:off x="8113637" y="5840644"/>
            <a:ext cx="94267" cy="175086"/>
          </a:xfrm>
          <a:custGeom>
            <a:avLst/>
            <a:gdLst>
              <a:gd name="connsiteX0" fmla="*/ 28351 w 94267"/>
              <a:gd name="connsiteY0" fmla="*/ 0 h 175086"/>
              <a:gd name="connsiteX1" fmla="*/ 0 w 94267"/>
              <a:gd name="connsiteY1" fmla="*/ 0 h 175086"/>
              <a:gd name="connsiteX2" fmla="*/ 0 w 94267"/>
              <a:gd name="connsiteY2" fmla="*/ 96886 h 175086"/>
              <a:gd name="connsiteX3" fmla="*/ 4253 w 94267"/>
              <a:gd name="connsiteY3" fmla="*/ 106574 h 175086"/>
              <a:gd name="connsiteX4" fmla="*/ 74422 w 94267"/>
              <a:gd name="connsiteY4" fmla="*/ 175086 h 175086"/>
              <a:gd name="connsiteX5" fmla="*/ 94268 w 94267"/>
              <a:gd name="connsiteY5" fmla="*/ 155709 h 175086"/>
              <a:gd name="connsiteX6" fmla="*/ 28351 w 94267"/>
              <a:gd name="connsiteY6" fmla="*/ 91349 h 175086"/>
              <a:gd name="connsiteX7" fmla="*/ 28351 w 94267"/>
              <a:gd name="connsiteY7" fmla="*/ 0 h 1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67" h="175086">
                <a:moveTo>
                  <a:pt x="28351" y="0"/>
                </a:moveTo>
                <a:lnTo>
                  <a:pt x="0" y="0"/>
                </a:lnTo>
                <a:lnTo>
                  <a:pt x="0" y="96886"/>
                </a:lnTo>
                <a:cubicBezTo>
                  <a:pt x="0" y="100346"/>
                  <a:pt x="1418" y="103806"/>
                  <a:pt x="4253" y="106574"/>
                </a:cubicBezTo>
                <a:lnTo>
                  <a:pt x="74422" y="175086"/>
                </a:lnTo>
                <a:lnTo>
                  <a:pt x="94268" y="155709"/>
                </a:lnTo>
                <a:lnTo>
                  <a:pt x="28351" y="91349"/>
                </a:lnTo>
                <a:lnTo>
                  <a:pt x="28351" y="0"/>
                </a:lnTo>
                <a:close/>
              </a:path>
            </a:pathLst>
          </a:custGeom>
          <a:solidFill>
            <a:srgbClr val="00B0F0"/>
          </a:solidFill>
          <a:ln w="19185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29FFD29F-0FDF-5539-8DF6-0695D14E2ADC}"/>
              </a:ext>
            </a:extLst>
          </p:cNvPr>
          <p:cNvSpPr/>
          <p:nvPr/>
        </p:nvSpPr>
        <p:spPr>
          <a:xfrm>
            <a:off x="7886616" y="5748577"/>
            <a:ext cx="482392" cy="539413"/>
          </a:xfrm>
          <a:custGeom>
            <a:avLst/>
            <a:gdLst>
              <a:gd name="connsiteX0" fmla="*/ 240769 w 482392"/>
              <a:gd name="connsiteY0" fmla="*/ 498269 h 539413"/>
              <a:gd name="connsiteX1" fmla="*/ 42310 w 482392"/>
              <a:gd name="connsiteY1" fmla="*/ 304497 h 539413"/>
              <a:gd name="connsiteX2" fmla="*/ 240769 w 482392"/>
              <a:gd name="connsiteY2" fmla="*/ 110726 h 539413"/>
              <a:gd name="connsiteX3" fmla="*/ 439227 w 482392"/>
              <a:gd name="connsiteY3" fmla="*/ 304497 h 539413"/>
              <a:gd name="connsiteX4" fmla="*/ 240769 w 482392"/>
              <a:gd name="connsiteY4" fmla="*/ 498269 h 539413"/>
              <a:gd name="connsiteX5" fmla="*/ 240769 w 482392"/>
              <a:gd name="connsiteY5" fmla="*/ 498269 h 539413"/>
              <a:gd name="connsiteX6" fmla="*/ 408749 w 482392"/>
              <a:gd name="connsiteY6" fmla="*/ 135640 h 539413"/>
              <a:gd name="connsiteX7" fmla="*/ 430013 w 482392"/>
              <a:gd name="connsiteY7" fmla="*/ 114879 h 539413"/>
              <a:gd name="connsiteX8" fmla="*/ 429304 w 482392"/>
              <a:gd name="connsiteY8" fmla="*/ 85813 h 539413"/>
              <a:gd name="connsiteX9" fmla="*/ 399535 w 482392"/>
              <a:gd name="connsiteY9" fmla="*/ 85121 h 539413"/>
              <a:gd name="connsiteX10" fmla="*/ 375437 w 482392"/>
              <a:gd name="connsiteY10" fmla="*/ 109342 h 539413"/>
              <a:gd name="connsiteX11" fmla="*/ 262032 w 482392"/>
              <a:gd name="connsiteY11" fmla="*/ 70588 h 539413"/>
              <a:gd name="connsiteX12" fmla="*/ 262032 w 482392"/>
              <a:gd name="connsiteY12" fmla="*/ 41522 h 539413"/>
              <a:gd name="connsiteX13" fmla="*/ 325822 w 482392"/>
              <a:gd name="connsiteY13" fmla="*/ 41522 h 539413"/>
              <a:gd name="connsiteX14" fmla="*/ 325822 w 482392"/>
              <a:gd name="connsiteY14" fmla="*/ 0 h 539413"/>
              <a:gd name="connsiteX15" fmla="*/ 155715 w 482392"/>
              <a:gd name="connsiteY15" fmla="*/ 0 h 539413"/>
              <a:gd name="connsiteX16" fmla="*/ 155715 w 482392"/>
              <a:gd name="connsiteY16" fmla="*/ 41522 h 539413"/>
              <a:gd name="connsiteX17" fmla="*/ 219505 w 482392"/>
              <a:gd name="connsiteY17" fmla="*/ 41522 h 539413"/>
              <a:gd name="connsiteX18" fmla="*/ 219505 w 482392"/>
              <a:gd name="connsiteY18" fmla="*/ 69896 h 539413"/>
              <a:gd name="connsiteX19" fmla="*/ 1910 w 482392"/>
              <a:gd name="connsiteY19" fmla="*/ 274740 h 539413"/>
              <a:gd name="connsiteX20" fmla="*/ 160676 w 482392"/>
              <a:gd name="connsiteY20" fmla="*/ 525950 h 539413"/>
              <a:gd name="connsiteX21" fmla="*/ 446315 w 482392"/>
              <a:gd name="connsiteY21" fmla="*/ 428373 h 539413"/>
              <a:gd name="connsiteX22" fmla="*/ 408749 w 482392"/>
              <a:gd name="connsiteY22" fmla="*/ 135640 h 539413"/>
              <a:gd name="connsiteX23" fmla="*/ 408749 w 482392"/>
              <a:gd name="connsiteY23" fmla="*/ 135640 h 53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2392" h="539413">
                <a:moveTo>
                  <a:pt x="240769" y="498269"/>
                </a:moveTo>
                <a:cubicBezTo>
                  <a:pt x="130908" y="498269"/>
                  <a:pt x="42310" y="411764"/>
                  <a:pt x="42310" y="304497"/>
                </a:cubicBezTo>
                <a:cubicBezTo>
                  <a:pt x="42310" y="197231"/>
                  <a:pt x="130908" y="110726"/>
                  <a:pt x="240769" y="110726"/>
                </a:cubicBezTo>
                <a:cubicBezTo>
                  <a:pt x="350630" y="110726"/>
                  <a:pt x="439227" y="197231"/>
                  <a:pt x="439227" y="304497"/>
                </a:cubicBezTo>
                <a:cubicBezTo>
                  <a:pt x="439227" y="411764"/>
                  <a:pt x="350630" y="498269"/>
                  <a:pt x="240769" y="498269"/>
                </a:cubicBezTo>
                <a:lnTo>
                  <a:pt x="240769" y="498269"/>
                </a:lnTo>
                <a:close/>
                <a:moveTo>
                  <a:pt x="408749" y="135640"/>
                </a:moveTo>
                <a:lnTo>
                  <a:pt x="430013" y="114879"/>
                </a:lnTo>
                <a:cubicBezTo>
                  <a:pt x="437810" y="106574"/>
                  <a:pt x="437810" y="94117"/>
                  <a:pt x="429304" y="85813"/>
                </a:cubicBezTo>
                <a:cubicBezTo>
                  <a:pt x="421508" y="78200"/>
                  <a:pt x="408041" y="77508"/>
                  <a:pt x="399535" y="85121"/>
                </a:cubicBezTo>
                <a:lnTo>
                  <a:pt x="375437" y="109342"/>
                </a:lnTo>
                <a:cubicBezTo>
                  <a:pt x="341415" y="87197"/>
                  <a:pt x="302432" y="73356"/>
                  <a:pt x="262032" y="70588"/>
                </a:cubicBezTo>
                <a:lnTo>
                  <a:pt x="262032" y="41522"/>
                </a:lnTo>
                <a:lnTo>
                  <a:pt x="325822" y="41522"/>
                </a:lnTo>
                <a:lnTo>
                  <a:pt x="325822" y="0"/>
                </a:lnTo>
                <a:lnTo>
                  <a:pt x="155715" y="0"/>
                </a:lnTo>
                <a:lnTo>
                  <a:pt x="155715" y="41522"/>
                </a:lnTo>
                <a:lnTo>
                  <a:pt x="219505" y="41522"/>
                </a:lnTo>
                <a:lnTo>
                  <a:pt x="219505" y="69896"/>
                </a:lnTo>
                <a:cubicBezTo>
                  <a:pt x="106809" y="79585"/>
                  <a:pt x="16085" y="164705"/>
                  <a:pt x="1910" y="274740"/>
                </a:cubicBezTo>
                <a:cubicBezTo>
                  <a:pt x="-12266" y="384774"/>
                  <a:pt x="53651" y="489272"/>
                  <a:pt x="160676" y="525950"/>
                </a:cubicBezTo>
                <a:cubicBezTo>
                  <a:pt x="267702" y="562628"/>
                  <a:pt x="386069" y="522490"/>
                  <a:pt x="446315" y="428373"/>
                </a:cubicBezTo>
                <a:cubicBezTo>
                  <a:pt x="506561" y="334255"/>
                  <a:pt x="489550" y="212456"/>
                  <a:pt x="408749" y="135640"/>
                </a:cubicBezTo>
                <a:lnTo>
                  <a:pt x="408749" y="135640"/>
                </a:lnTo>
                <a:close/>
              </a:path>
            </a:pathLst>
          </a:custGeom>
          <a:solidFill>
            <a:srgbClr val="00B0F0"/>
          </a:solidFill>
          <a:ln w="19185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48">
            <a:extLst>
              <a:ext uri="{FF2B5EF4-FFF2-40B4-BE49-F238E27FC236}">
                <a16:creationId xmlns:a16="http://schemas.microsoft.com/office/drawing/2014/main" id="{B5D57EDB-EA22-8772-14C1-3B75A1BBDCB2}"/>
              </a:ext>
            </a:extLst>
          </p:cNvPr>
          <p:cNvSpPr txBox="1"/>
          <p:nvPr/>
        </p:nvSpPr>
        <p:spPr>
          <a:xfrm>
            <a:off x="11035274" y="5760406"/>
            <a:ext cx="740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</a:rPr>
              <a:t>FIN</a:t>
            </a:r>
          </a:p>
        </p:txBody>
      </p:sp>
      <p:sp>
        <p:nvSpPr>
          <p:cNvPr id="58" name="object 6333">
            <a:extLst>
              <a:ext uri="{FF2B5EF4-FFF2-40B4-BE49-F238E27FC236}">
                <a16:creationId xmlns:a16="http://schemas.microsoft.com/office/drawing/2014/main" id="{4D97931A-2BB5-278C-695E-8C44346BBCE0}"/>
              </a:ext>
            </a:extLst>
          </p:cNvPr>
          <p:cNvSpPr/>
          <p:nvPr/>
        </p:nvSpPr>
        <p:spPr>
          <a:xfrm>
            <a:off x="3669321" y="1663920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bject 6337">
            <a:extLst>
              <a:ext uri="{FF2B5EF4-FFF2-40B4-BE49-F238E27FC236}">
                <a16:creationId xmlns:a16="http://schemas.microsoft.com/office/drawing/2014/main" id="{F2144294-91C2-750A-EB8D-5C424BD9235B}"/>
              </a:ext>
            </a:extLst>
          </p:cNvPr>
          <p:cNvSpPr/>
          <p:nvPr/>
        </p:nvSpPr>
        <p:spPr>
          <a:xfrm>
            <a:off x="3502729" y="1663920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34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bject 6333">
            <a:extLst>
              <a:ext uri="{FF2B5EF4-FFF2-40B4-BE49-F238E27FC236}">
                <a16:creationId xmlns:a16="http://schemas.microsoft.com/office/drawing/2014/main" id="{42F23008-82C5-99C0-B84A-B3EB3BE96E56}"/>
              </a:ext>
            </a:extLst>
          </p:cNvPr>
          <p:cNvSpPr/>
          <p:nvPr/>
        </p:nvSpPr>
        <p:spPr>
          <a:xfrm>
            <a:off x="3113752" y="5732822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bject 6337">
            <a:extLst>
              <a:ext uri="{FF2B5EF4-FFF2-40B4-BE49-F238E27FC236}">
                <a16:creationId xmlns:a16="http://schemas.microsoft.com/office/drawing/2014/main" id="{2E9643A8-4D32-08BB-03A7-E71F8AFE91BB}"/>
              </a:ext>
            </a:extLst>
          </p:cNvPr>
          <p:cNvSpPr/>
          <p:nvPr/>
        </p:nvSpPr>
        <p:spPr>
          <a:xfrm>
            <a:off x="2949660" y="5732822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34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bject 6335">
            <a:extLst>
              <a:ext uri="{FF2B5EF4-FFF2-40B4-BE49-F238E27FC236}">
                <a16:creationId xmlns:a16="http://schemas.microsoft.com/office/drawing/2014/main" id="{9F5CFC19-8976-AAC9-E82C-E081372A001F}"/>
              </a:ext>
            </a:extLst>
          </p:cNvPr>
          <p:cNvSpPr/>
          <p:nvPr/>
        </p:nvSpPr>
        <p:spPr>
          <a:xfrm>
            <a:off x="8784562" y="1491095"/>
            <a:ext cx="253799" cy="525434"/>
          </a:xfrm>
          <a:custGeom>
            <a:avLst/>
            <a:gdLst/>
            <a:ahLst/>
            <a:cxnLst/>
            <a:rect l="l" t="t" r="r" b="b"/>
            <a:pathLst>
              <a:path w="220129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794" y="394766"/>
                </a:lnTo>
                <a:lnTo>
                  <a:pt x="35712" y="392328"/>
                </a:lnTo>
                <a:lnTo>
                  <a:pt x="40144" y="387883"/>
                </a:lnTo>
                <a:lnTo>
                  <a:pt x="214007" y="214020"/>
                </a:lnTo>
                <a:lnTo>
                  <a:pt x="220103" y="203416"/>
                </a:lnTo>
                <a:lnTo>
                  <a:pt x="220129" y="191440"/>
                </a:lnTo>
                <a:lnTo>
                  <a:pt x="214007" y="180746"/>
                </a:lnTo>
                <a:lnTo>
                  <a:pt x="40144" y="6883"/>
                </a:lnTo>
                <a:lnTo>
                  <a:pt x="35699" y="2438"/>
                </a:lnTo>
                <a:lnTo>
                  <a:pt x="29794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bject 6337">
            <a:extLst>
              <a:ext uri="{FF2B5EF4-FFF2-40B4-BE49-F238E27FC236}">
                <a16:creationId xmlns:a16="http://schemas.microsoft.com/office/drawing/2014/main" id="{16C1A176-632D-BB66-ABDB-FB58414EE97A}"/>
              </a:ext>
            </a:extLst>
          </p:cNvPr>
          <p:cNvSpPr/>
          <p:nvPr/>
        </p:nvSpPr>
        <p:spPr>
          <a:xfrm>
            <a:off x="8953645" y="1501967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34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uadroTexto 48">
            <a:extLst>
              <a:ext uri="{FF2B5EF4-FFF2-40B4-BE49-F238E27FC236}">
                <a16:creationId xmlns:a16="http://schemas.microsoft.com/office/drawing/2014/main" id="{B0B2BC2C-935B-9D88-94F0-D14165FED968}"/>
              </a:ext>
            </a:extLst>
          </p:cNvPr>
          <p:cNvSpPr txBox="1"/>
          <p:nvPr/>
        </p:nvSpPr>
        <p:spPr>
          <a:xfrm>
            <a:off x="117134" y="822026"/>
            <a:ext cx="1312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</a:rPr>
              <a:t>INICIO</a:t>
            </a:r>
          </a:p>
        </p:txBody>
      </p:sp>
      <p:sp>
        <p:nvSpPr>
          <p:cNvPr id="88" name="CuadroTexto 38">
            <a:extLst>
              <a:ext uri="{FF2B5EF4-FFF2-40B4-BE49-F238E27FC236}">
                <a16:creationId xmlns:a16="http://schemas.microsoft.com/office/drawing/2014/main" id="{0361D9FD-A762-B459-1DC2-7BC896F398A9}"/>
              </a:ext>
            </a:extLst>
          </p:cNvPr>
          <p:cNvSpPr txBox="1"/>
          <p:nvPr/>
        </p:nvSpPr>
        <p:spPr>
          <a:xfrm>
            <a:off x="1215847" y="3992948"/>
            <a:ext cx="335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Montserrat" pitchFamily="2" charset="77"/>
                <a:ea typeface="Calibri"/>
                <a:cs typeface="Calibri"/>
                <a:sym typeface="Calibri"/>
              </a:rPr>
              <a:t>+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EF8738-7EA5-F24F-063C-22A6C9CC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80" y="3988367"/>
            <a:ext cx="910126" cy="6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>
            <a:extLst>
              <a:ext uri="{FF2B5EF4-FFF2-40B4-BE49-F238E27FC236}">
                <a16:creationId xmlns:a16="http://schemas.microsoft.com/office/drawing/2014/main" id="{F79CA447-0780-03B5-EA7D-F87B400A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22" y="5529890"/>
            <a:ext cx="1244739" cy="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CuadroTexto 97">
            <a:extLst>
              <a:ext uri="{FF2B5EF4-FFF2-40B4-BE49-F238E27FC236}">
                <a16:creationId xmlns:a16="http://schemas.microsoft.com/office/drawing/2014/main" id="{8F870FB5-19B2-B2D1-9A73-5F22E2A17C92}"/>
              </a:ext>
            </a:extLst>
          </p:cNvPr>
          <p:cNvSpPr txBox="1"/>
          <p:nvPr/>
        </p:nvSpPr>
        <p:spPr>
          <a:xfrm rot="5400000">
            <a:off x="2527401" y="2641910"/>
            <a:ext cx="430887" cy="4349154"/>
          </a:xfrm>
          <a:prstGeom prst="rect">
            <a:avLst/>
          </a:prstGeom>
          <a:noFill/>
        </p:spPr>
        <p:txBody>
          <a:bodyPr vert="vert270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Sans ExtraBold"/>
                <a:ea typeface="+mn-ea"/>
                <a:cs typeface="+mn-cs"/>
              </a:rPr>
              <a:t>Decisión Delegados con voz y voto</a:t>
            </a:r>
          </a:p>
        </p:txBody>
      </p:sp>
      <p:sp>
        <p:nvSpPr>
          <p:cNvPr id="99" name="object 6337">
            <a:extLst>
              <a:ext uri="{FF2B5EF4-FFF2-40B4-BE49-F238E27FC236}">
                <a16:creationId xmlns:a16="http://schemas.microsoft.com/office/drawing/2014/main" id="{B992C9D6-0F4E-E657-E3FF-773441E14225}"/>
              </a:ext>
            </a:extLst>
          </p:cNvPr>
          <p:cNvSpPr/>
          <p:nvPr/>
        </p:nvSpPr>
        <p:spPr>
          <a:xfrm>
            <a:off x="7147099" y="5689322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34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bject 6337">
            <a:extLst>
              <a:ext uri="{FF2B5EF4-FFF2-40B4-BE49-F238E27FC236}">
                <a16:creationId xmlns:a16="http://schemas.microsoft.com/office/drawing/2014/main" id="{0865BC64-7A68-C410-5008-3B75A1C1529C}"/>
              </a:ext>
            </a:extLst>
          </p:cNvPr>
          <p:cNvSpPr/>
          <p:nvPr/>
        </p:nvSpPr>
        <p:spPr>
          <a:xfrm>
            <a:off x="7315039" y="5681911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34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9BC77CD5-14A2-4E1F-56C5-CCC58A9349CF}"/>
              </a:ext>
            </a:extLst>
          </p:cNvPr>
          <p:cNvSpPr/>
          <p:nvPr/>
        </p:nvSpPr>
        <p:spPr>
          <a:xfrm>
            <a:off x="10801362" y="2760686"/>
            <a:ext cx="1198204" cy="680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54A788DF-605C-6868-9685-DE8C28458B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076" y="3928105"/>
            <a:ext cx="1017692" cy="814140"/>
          </a:xfrm>
          <a:prstGeom prst="rect">
            <a:avLst/>
          </a:prstGeom>
        </p:spPr>
      </p:pic>
      <p:sp>
        <p:nvSpPr>
          <p:cNvPr id="14" name="object 6333">
            <a:extLst>
              <a:ext uri="{FF2B5EF4-FFF2-40B4-BE49-F238E27FC236}">
                <a16:creationId xmlns:a16="http://schemas.microsoft.com/office/drawing/2014/main" id="{79F75829-BF75-8B1F-4444-6419AEAC4E9F}"/>
              </a:ext>
            </a:extLst>
          </p:cNvPr>
          <p:cNvSpPr/>
          <p:nvPr/>
        </p:nvSpPr>
        <p:spPr>
          <a:xfrm rot="10800000">
            <a:off x="9240141" y="3768880"/>
            <a:ext cx="25352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C4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64C748A0-DF98-0C08-7E6A-5C078703F987}"/>
              </a:ext>
            </a:extLst>
          </p:cNvPr>
          <p:cNvSpPr/>
          <p:nvPr/>
        </p:nvSpPr>
        <p:spPr>
          <a:xfrm rot="10800000" flipH="1">
            <a:off x="5638867" y="3449021"/>
            <a:ext cx="82561" cy="1132580"/>
          </a:xfrm>
          <a:custGeom>
            <a:avLst/>
            <a:gdLst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3" fmla="*/ 0 w 3220737"/>
              <a:gd name="connsiteY3" fmla="*/ 1251156 h 1251156"/>
              <a:gd name="connsiteX4" fmla="*/ 0 w 3220737"/>
              <a:gd name="connsiteY4" fmla="*/ 0 h 1251156"/>
              <a:gd name="connsiteX0" fmla="*/ 0 w 3220737"/>
              <a:gd name="connsiteY0" fmla="*/ 1251156 h 1342596"/>
              <a:gd name="connsiteX1" fmla="*/ 0 w 3220737"/>
              <a:gd name="connsiteY1" fmla="*/ 0 h 1342596"/>
              <a:gd name="connsiteX2" fmla="*/ 3220737 w 3220737"/>
              <a:gd name="connsiteY2" fmla="*/ 0 h 1342596"/>
              <a:gd name="connsiteX3" fmla="*/ 3220737 w 3220737"/>
              <a:gd name="connsiteY3" fmla="*/ 1251156 h 1342596"/>
              <a:gd name="connsiteX4" fmla="*/ 91440 w 3220737"/>
              <a:gd name="connsiteY4" fmla="*/ 1342596 h 1342596"/>
              <a:gd name="connsiteX0" fmla="*/ 0 w 3220737"/>
              <a:gd name="connsiteY0" fmla="*/ 1251156 h 1251156"/>
              <a:gd name="connsiteX1" fmla="*/ 0 w 3220737"/>
              <a:gd name="connsiteY1" fmla="*/ 0 h 1251156"/>
              <a:gd name="connsiteX2" fmla="*/ 3220737 w 3220737"/>
              <a:gd name="connsiteY2" fmla="*/ 0 h 1251156"/>
              <a:gd name="connsiteX3" fmla="*/ 3220737 w 3220737"/>
              <a:gd name="connsiteY3" fmla="*/ 1251156 h 1251156"/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0" fmla="*/ 0 w 0"/>
              <a:gd name="connsiteY0" fmla="*/ 0 h 1251156"/>
              <a:gd name="connsiteX1" fmla="*/ 0 w 0"/>
              <a:gd name="connsiteY1" fmla="*/ 1251156 h 12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51156">
                <a:moveTo>
                  <a:pt x="0" y="0"/>
                </a:moveTo>
                <a:lnTo>
                  <a:pt x="0" y="1251156"/>
                </a:lnTo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5AA449-0C4B-9003-0EB4-DB7AD15E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13" y="3687460"/>
            <a:ext cx="546143" cy="6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FD3C98A6-7DBA-724E-8BEB-0D5222CEB6CF}"/>
              </a:ext>
            </a:extLst>
          </p:cNvPr>
          <p:cNvSpPr txBox="1"/>
          <p:nvPr/>
        </p:nvSpPr>
        <p:spPr>
          <a:xfrm>
            <a:off x="6803688" y="3789736"/>
            <a:ext cx="3188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Montserrat"/>
                <a:ea typeface="Calibri"/>
                <a:cs typeface="Calibri"/>
              </a:rPr>
              <a:t>+</a:t>
            </a: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B782A25-E54F-647C-F6EF-24252DF8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31" y="3674415"/>
            <a:ext cx="857743" cy="7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F2CD0940-7072-3E61-B68C-A7EE676009A1}"/>
              </a:ext>
            </a:extLst>
          </p:cNvPr>
          <p:cNvSpPr txBox="1"/>
          <p:nvPr/>
        </p:nvSpPr>
        <p:spPr>
          <a:xfrm rot="5400000">
            <a:off x="7444369" y="3450368"/>
            <a:ext cx="430887" cy="2553000"/>
          </a:xfrm>
          <a:prstGeom prst="rect">
            <a:avLst/>
          </a:prstGeom>
          <a:noFill/>
        </p:spPr>
        <p:txBody>
          <a:bodyPr vert="vert270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Sans ExtraBold"/>
                <a:ea typeface="+mn-ea"/>
                <a:cs typeface="+mn-cs"/>
              </a:rPr>
              <a:t>Delegados con voz</a:t>
            </a:r>
          </a:p>
        </p:txBody>
      </p:sp>
      <p:sp>
        <p:nvSpPr>
          <p:cNvPr id="3" name="object 6333">
            <a:extLst>
              <a:ext uri="{FF2B5EF4-FFF2-40B4-BE49-F238E27FC236}">
                <a16:creationId xmlns:a16="http://schemas.microsoft.com/office/drawing/2014/main" id="{BD5A8B50-2793-6648-B437-7B1E9A3E4356}"/>
              </a:ext>
            </a:extLst>
          </p:cNvPr>
          <p:cNvSpPr/>
          <p:nvPr/>
        </p:nvSpPr>
        <p:spPr>
          <a:xfrm rot="10800000">
            <a:off x="9384090" y="3759098"/>
            <a:ext cx="25352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6333">
            <a:extLst>
              <a:ext uri="{FF2B5EF4-FFF2-40B4-BE49-F238E27FC236}">
                <a16:creationId xmlns:a16="http://schemas.microsoft.com/office/drawing/2014/main" id="{741EE697-EEE1-9C2C-DDBF-34C770BB7E7D}"/>
              </a:ext>
            </a:extLst>
          </p:cNvPr>
          <p:cNvSpPr/>
          <p:nvPr/>
        </p:nvSpPr>
        <p:spPr>
          <a:xfrm rot="5400000">
            <a:off x="11150657" y="2635654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6333">
            <a:extLst>
              <a:ext uri="{FF2B5EF4-FFF2-40B4-BE49-F238E27FC236}">
                <a16:creationId xmlns:a16="http://schemas.microsoft.com/office/drawing/2014/main" id="{2F50767F-2772-EAAD-0423-B46708FA4945}"/>
              </a:ext>
            </a:extLst>
          </p:cNvPr>
          <p:cNvSpPr/>
          <p:nvPr/>
        </p:nvSpPr>
        <p:spPr>
          <a:xfrm rot="5400000">
            <a:off x="11150429" y="2815621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6333">
            <a:extLst>
              <a:ext uri="{FF2B5EF4-FFF2-40B4-BE49-F238E27FC236}">
                <a16:creationId xmlns:a16="http://schemas.microsoft.com/office/drawing/2014/main" id="{16AE5AE1-4CF3-9E09-CDF1-725BCB021F69}"/>
              </a:ext>
            </a:extLst>
          </p:cNvPr>
          <p:cNvSpPr/>
          <p:nvPr/>
        </p:nvSpPr>
        <p:spPr>
          <a:xfrm rot="5400000">
            <a:off x="810659" y="4886990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bject 6333">
            <a:extLst>
              <a:ext uri="{FF2B5EF4-FFF2-40B4-BE49-F238E27FC236}">
                <a16:creationId xmlns:a16="http://schemas.microsoft.com/office/drawing/2014/main" id="{39930DD2-6EA2-C121-27EB-5E47DCD82731}"/>
              </a:ext>
            </a:extLst>
          </p:cNvPr>
          <p:cNvSpPr/>
          <p:nvPr/>
        </p:nvSpPr>
        <p:spPr>
          <a:xfrm rot="5400000">
            <a:off x="810658" y="5053847"/>
            <a:ext cx="254707" cy="525434"/>
          </a:xfrm>
          <a:custGeom>
            <a:avLst/>
            <a:gdLst/>
            <a:ahLst/>
            <a:cxnLst/>
            <a:rect l="l" t="t" r="r" b="b"/>
            <a:pathLst>
              <a:path w="220916" h="394766">
                <a:moveTo>
                  <a:pt x="2451" y="359067"/>
                </a:moveTo>
                <a:lnTo>
                  <a:pt x="0" y="364972"/>
                </a:lnTo>
                <a:lnTo>
                  <a:pt x="0" y="377532"/>
                </a:lnTo>
                <a:lnTo>
                  <a:pt x="2451" y="383438"/>
                </a:lnTo>
                <a:lnTo>
                  <a:pt x="6896" y="387883"/>
                </a:lnTo>
                <a:lnTo>
                  <a:pt x="11328" y="392328"/>
                </a:lnTo>
                <a:lnTo>
                  <a:pt x="17246" y="394766"/>
                </a:lnTo>
                <a:lnTo>
                  <a:pt x="29806" y="394766"/>
                </a:lnTo>
                <a:lnTo>
                  <a:pt x="35725" y="392328"/>
                </a:lnTo>
                <a:lnTo>
                  <a:pt x="40157" y="387883"/>
                </a:lnTo>
                <a:lnTo>
                  <a:pt x="214020" y="214020"/>
                </a:lnTo>
                <a:lnTo>
                  <a:pt x="218478" y="209562"/>
                </a:lnTo>
                <a:lnTo>
                  <a:pt x="220916" y="203669"/>
                </a:lnTo>
                <a:lnTo>
                  <a:pt x="220916" y="191096"/>
                </a:lnTo>
                <a:lnTo>
                  <a:pt x="218478" y="185204"/>
                </a:lnTo>
                <a:lnTo>
                  <a:pt x="214020" y="180746"/>
                </a:lnTo>
                <a:lnTo>
                  <a:pt x="40157" y="6883"/>
                </a:lnTo>
                <a:lnTo>
                  <a:pt x="35712" y="2438"/>
                </a:lnTo>
                <a:lnTo>
                  <a:pt x="29806" y="0"/>
                </a:lnTo>
                <a:lnTo>
                  <a:pt x="17246" y="0"/>
                </a:lnTo>
                <a:lnTo>
                  <a:pt x="11341" y="2438"/>
                </a:lnTo>
                <a:lnTo>
                  <a:pt x="6883" y="6883"/>
                </a:lnTo>
                <a:lnTo>
                  <a:pt x="2451" y="11328"/>
                </a:lnTo>
                <a:lnTo>
                  <a:pt x="0" y="17233"/>
                </a:lnTo>
                <a:lnTo>
                  <a:pt x="0" y="29794"/>
                </a:lnTo>
                <a:lnTo>
                  <a:pt x="2451" y="35699"/>
                </a:lnTo>
                <a:lnTo>
                  <a:pt x="6896" y="40144"/>
                </a:lnTo>
                <a:lnTo>
                  <a:pt x="164122" y="197383"/>
                </a:lnTo>
                <a:lnTo>
                  <a:pt x="6883" y="354622"/>
                </a:lnTo>
                <a:lnTo>
                  <a:pt x="2451" y="359067"/>
                </a:lnTo>
                <a:close/>
              </a:path>
            </a:pathLst>
          </a:custGeom>
          <a:solidFill>
            <a:srgbClr val="4C49B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04DBA04-7048-56A9-CB57-6559A6E809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666" y="3944175"/>
            <a:ext cx="1032937" cy="826336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856A495-9557-DC83-C55F-86CCCAB1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41" y="3712508"/>
            <a:ext cx="635959" cy="63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Google Shape;162;p2">
            <a:extLst>
              <a:ext uri="{FF2B5EF4-FFF2-40B4-BE49-F238E27FC236}">
                <a16:creationId xmlns:a16="http://schemas.microsoft.com/office/drawing/2014/main" id="{B65ABB2F-63A4-65E0-EFBC-273569E7CA8F}"/>
              </a:ext>
            </a:extLst>
          </p:cNvPr>
          <p:cNvSpPr/>
          <p:nvPr/>
        </p:nvSpPr>
        <p:spPr>
          <a:xfrm>
            <a:off x="305853" y="1331301"/>
            <a:ext cx="2850801" cy="1377627"/>
          </a:xfrm>
          <a:prstGeom prst="roundRect">
            <a:avLst>
              <a:gd name="adj" fmla="val 13094"/>
            </a:avLst>
          </a:prstGeom>
          <a:solidFill>
            <a:srgbClr val="2E4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TextBox 1064">
            <a:extLst>
              <a:ext uri="{FF2B5EF4-FFF2-40B4-BE49-F238E27FC236}">
                <a16:creationId xmlns:a16="http://schemas.microsoft.com/office/drawing/2014/main" id="{3EC01302-AB21-8868-E1D0-FE50A5765B55}"/>
              </a:ext>
            </a:extLst>
          </p:cNvPr>
          <p:cNvSpPr txBox="1"/>
          <p:nvPr/>
        </p:nvSpPr>
        <p:spPr>
          <a:xfrm>
            <a:off x="94428" y="1539272"/>
            <a:ext cx="3151967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Solicitud avalada por el Secretario General del Partido Político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, Vocero Movimiento Político</a:t>
            </a:r>
          </a:p>
          <a:p>
            <a:pPr marL="171450" lvl="0" indent="-171450" algn="just" defTabSz="914126">
              <a:buFont typeface="Arial" panose="020B0604020202020204" pitchFamily="34" charset="0"/>
              <a:buChar char="•"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Formulario Inscripción </a:t>
            </a:r>
            <a:r>
              <a:rPr lang="es-MX" sz="1200" dirty="0">
                <a:solidFill>
                  <a:prstClr val="white"/>
                </a:solidFill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Registro Comité Inscriptor a la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 RNEC​.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Yu Gothic UI" panose="020B0500000000000000" pitchFamily="34" charset="-128"/>
                <a:cs typeface="Calibri"/>
                <a:sym typeface="Calibri"/>
              </a:rPr>
              <a:t>  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Yu Gothic UI" panose="020B0500000000000000" pitchFamily="34" charset="-128"/>
              <a:cs typeface="Calibri"/>
            </a:endParaRPr>
          </a:p>
        </p:txBody>
      </p:sp>
      <p:sp>
        <p:nvSpPr>
          <p:cNvPr id="67" name="CuadroTexto 58">
            <a:extLst>
              <a:ext uri="{FF2B5EF4-FFF2-40B4-BE49-F238E27FC236}">
                <a16:creationId xmlns:a16="http://schemas.microsoft.com/office/drawing/2014/main" id="{05C707DA-197B-B1FE-FED6-EA96ED77F3F4}"/>
              </a:ext>
            </a:extLst>
          </p:cNvPr>
          <p:cNvSpPr txBox="1"/>
          <p:nvPr/>
        </p:nvSpPr>
        <p:spPr>
          <a:xfrm>
            <a:off x="7776241" y="3789735"/>
            <a:ext cx="3188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4C49B9"/>
                </a:solidFill>
                <a:effectLst/>
                <a:uLnTx/>
                <a:uFillTx/>
                <a:latin typeface="Montserrat"/>
                <a:ea typeface="Calibri"/>
                <a:cs typeface="Calibri"/>
              </a:rPr>
              <a:t>+</a:t>
            </a: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6" name="Flecha: doblada hacia arriba 45">
            <a:extLst>
              <a:ext uri="{FF2B5EF4-FFF2-40B4-BE49-F238E27FC236}">
                <a16:creationId xmlns:a16="http://schemas.microsoft.com/office/drawing/2014/main" id="{517DC521-B12E-D45A-0309-D37D114F16E7}"/>
              </a:ext>
            </a:extLst>
          </p:cNvPr>
          <p:cNvSpPr/>
          <p:nvPr/>
        </p:nvSpPr>
        <p:spPr>
          <a:xfrm>
            <a:off x="3120928" y="2297513"/>
            <a:ext cx="4172881" cy="303184"/>
          </a:xfrm>
          <a:prstGeom prst="bentUpArrow">
            <a:avLst/>
          </a:prstGeom>
          <a:solidFill>
            <a:srgbClr val="2E4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42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2;g1de9c9958d0_0_532">
            <a:extLst>
              <a:ext uri="{FF2B5EF4-FFF2-40B4-BE49-F238E27FC236}">
                <a16:creationId xmlns:a16="http://schemas.microsoft.com/office/drawing/2014/main" id="{B4E243DB-94FB-48A9-06C8-264AFB803BE2}"/>
              </a:ext>
            </a:extLst>
          </p:cNvPr>
          <p:cNvSpPr txBox="1">
            <a:spLocks/>
          </p:cNvSpPr>
          <p:nvPr/>
        </p:nvSpPr>
        <p:spPr>
          <a:xfrm>
            <a:off x="1632746" y="85626"/>
            <a:ext cx="9471377" cy="103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ts val="3600"/>
              <a:buFont typeface="Quattrocento Sans"/>
              <a:buNone/>
            </a:pPr>
            <a:r>
              <a:rPr lang="es-ES" sz="2800" b="1" i="1" dirty="0">
                <a:solidFill>
                  <a:srgbClr val="555552"/>
                </a:solidFill>
                <a:latin typeface="Montserrat SemiBold" panose="00000700000000000000" pitchFamily="2" charset="0"/>
              </a:rPr>
              <a:t>Canales de Radicación solicitudes de protección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D0FDBBC5-4D38-52BB-B7F5-6791EDFD6B33}"/>
              </a:ext>
            </a:extLst>
          </p:cNvPr>
          <p:cNvSpPr txBox="1"/>
          <p:nvPr/>
        </p:nvSpPr>
        <p:spPr>
          <a:xfrm>
            <a:off x="1299076" y="4800028"/>
            <a:ext cx="4909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Primeros Respondientes Decreto 2252 de 2017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95BF2902-4229-D8AD-F1BB-DE7B2C332CA0}"/>
              </a:ext>
            </a:extLst>
          </p:cNvPr>
          <p:cNvSpPr txBox="1"/>
          <p:nvPr/>
        </p:nvSpPr>
        <p:spPr>
          <a:xfrm>
            <a:off x="761491" y="1573334"/>
            <a:ext cx="6984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>
              <a:buClrTx/>
            </a:pPr>
            <a:r>
              <a:rPr lang="es-ES" sz="1400" b="1" u="sng" dirty="0">
                <a:solidFill>
                  <a:srgbClr val="4C49B9"/>
                </a:solidFill>
                <a:latin typeface="Montserrat" pitchFamily="2" charset="77"/>
              </a:rPr>
              <a:t>https://www.unp.gov.co/</a:t>
            </a:r>
            <a:r>
              <a:rPr lang="es-ES" sz="1200" b="1" u="sng" dirty="0">
                <a:solidFill>
                  <a:srgbClr val="4C49B9"/>
                </a:solidFill>
                <a:latin typeface="Montserrat" pitchFamily="2" charset="77"/>
              </a:rPr>
              <a:t>formulario-solicitud-individual</a:t>
            </a:r>
            <a:r>
              <a:rPr lang="es-ES" sz="1400" b="1" u="sng" dirty="0">
                <a:solidFill>
                  <a:srgbClr val="4C49B9"/>
                </a:solidFill>
                <a:latin typeface="Montserrat" pitchFamily="2" charset="77"/>
              </a:rPr>
              <a:t>/</a:t>
            </a:r>
            <a:endParaRPr lang="es-ES" sz="1400" dirty="0">
              <a:solidFill>
                <a:srgbClr val="555552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10" name="Google Shape;122;p2">
            <a:extLst>
              <a:ext uri="{FF2B5EF4-FFF2-40B4-BE49-F238E27FC236}">
                <a16:creationId xmlns:a16="http://schemas.microsoft.com/office/drawing/2014/main" id="{DBD549A8-0246-06E2-9999-2988E3C3DBC4}"/>
              </a:ext>
            </a:extLst>
          </p:cNvPr>
          <p:cNvSpPr txBox="1"/>
          <p:nvPr/>
        </p:nvSpPr>
        <p:spPr>
          <a:xfrm>
            <a:off x="7644416" y="2489890"/>
            <a:ext cx="1770401" cy="64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 defTabSz="914126">
              <a:buClrTx/>
            </a:pP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Formulario</a:t>
            </a:r>
          </a:p>
          <a:p>
            <a:pPr algn="ctr" defTabSz="914126">
              <a:buClrTx/>
            </a:pPr>
            <a:r>
              <a:rPr lang="es-CO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UNP en línea</a:t>
            </a:r>
            <a:endParaRPr lang="es-CO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Yu Gothic UI" panose="020B0500000000000000" pitchFamily="34" charset="-128"/>
              <a:cs typeface="Calibri"/>
            </a:endParaRPr>
          </a:p>
        </p:txBody>
      </p:sp>
      <p:sp>
        <p:nvSpPr>
          <p:cNvPr id="11" name="Google Shape;127;p2">
            <a:extLst>
              <a:ext uri="{FF2B5EF4-FFF2-40B4-BE49-F238E27FC236}">
                <a16:creationId xmlns:a16="http://schemas.microsoft.com/office/drawing/2014/main" id="{D07A8ACA-47C6-6F00-6A0C-2804393E6AF5}"/>
              </a:ext>
            </a:extLst>
          </p:cNvPr>
          <p:cNvSpPr txBox="1"/>
          <p:nvPr/>
        </p:nvSpPr>
        <p:spPr>
          <a:xfrm>
            <a:off x="9121565" y="4000533"/>
            <a:ext cx="2737167" cy="64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 defTabSz="914126">
              <a:buClrTx/>
            </a:pPr>
            <a:r>
              <a:rPr lang="es-MX" sz="1600" kern="12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Denuncias Riesgo y/o</a:t>
            </a:r>
          </a:p>
          <a:p>
            <a:pPr algn="ctr" defTabSz="914126">
              <a:buClrTx/>
            </a:pPr>
            <a:r>
              <a:rPr lang="es-MX" sz="1600" kern="12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 amenaza 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(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Si las tiene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)</a:t>
            </a:r>
          </a:p>
        </p:txBody>
      </p:sp>
      <p:sp>
        <p:nvSpPr>
          <p:cNvPr id="12" name="Google Shape;125;p2">
            <a:extLst>
              <a:ext uri="{FF2B5EF4-FFF2-40B4-BE49-F238E27FC236}">
                <a16:creationId xmlns:a16="http://schemas.microsoft.com/office/drawing/2014/main" id="{B7C80ECD-1BEA-F82C-9152-1993E5E80D5C}"/>
              </a:ext>
            </a:extLst>
          </p:cNvPr>
          <p:cNvSpPr txBox="1"/>
          <p:nvPr/>
        </p:nvSpPr>
        <p:spPr>
          <a:xfrm>
            <a:off x="9871290" y="2613504"/>
            <a:ext cx="987950" cy="36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 defTabSz="914126">
              <a:buClrTx/>
            </a:pPr>
            <a:r>
              <a:rPr lang="es-CO" kern="12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Cédula</a:t>
            </a:r>
            <a:endParaRPr lang="es-CO" sz="2000" kern="12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Yu Gothic UI" panose="020B0500000000000000" pitchFamily="34" charset="-128"/>
            </a:endParaRPr>
          </a:p>
        </p:txBody>
      </p:sp>
      <p:pic>
        <p:nvPicPr>
          <p:cNvPr id="13" name="Google Shape;124;p2">
            <a:extLst>
              <a:ext uri="{FF2B5EF4-FFF2-40B4-BE49-F238E27FC236}">
                <a16:creationId xmlns:a16="http://schemas.microsoft.com/office/drawing/2014/main" id="{DD521266-9108-D1AB-089B-427FC1A772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5558" y="1825201"/>
            <a:ext cx="620317" cy="64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2" descr="Imagen que contiene gráficos vectoriales&#10;&#10;Descripción generada automáticamente">
            <a:extLst>
              <a:ext uri="{FF2B5EF4-FFF2-40B4-BE49-F238E27FC236}">
                <a16:creationId xmlns:a16="http://schemas.microsoft.com/office/drawing/2014/main" id="{47DF04CF-309B-AA26-54B1-741D6AEBBB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1749" y="1769241"/>
            <a:ext cx="652539" cy="71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áfico 1" descr="Abrir sobre con relleno sólido">
            <a:extLst>
              <a:ext uri="{FF2B5EF4-FFF2-40B4-BE49-F238E27FC236}">
                <a16:creationId xmlns:a16="http://schemas.microsoft.com/office/drawing/2014/main" id="{5F3BAF78-7EC5-9495-C318-102D945F5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9121" y="3178558"/>
            <a:ext cx="752289" cy="752289"/>
          </a:xfrm>
          <a:prstGeom prst="rect">
            <a:avLst/>
          </a:prstGeom>
        </p:spPr>
      </p:pic>
      <p:sp>
        <p:nvSpPr>
          <p:cNvPr id="17" name="TextBox 26">
            <a:extLst>
              <a:ext uri="{FF2B5EF4-FFF2-40B4-BE49-F238E27FC236}">
                <a16:creationId xmlns:a16="http://schemas.microsoft.com/office/drawing/2014/main" id="{9BD8377E-E0F9-47A0-A362-EDBDB8C30C99}"/>
              </a:ext>
            </a:extLst>
          </p:cNvPr>
          <p:cNvSpPr txBox="1"/>
          <p:nvPr/>
        </p:nvSpPr>
        <p:spPr>
          <a:xfrm>
            <a:off x="1446532" y="5440947"/>
            <a:ext cx="5832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/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Sede Principal –Bogotá </a:t>
            </a:r>
          </a:p>
          <a:p>
            <a:pPr marL="357188"/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9 - Regionales y 16 - Oficinas a Nivel Nacional</a:t>
            </a:r>
          </a:p>
          <a:p>
            <a:endParaRPr lang="es-ES" sz="1400" dirty="0">
              <a:solidFill>
                <a:srgbClr val="555552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B5A1307-05FD-215B-224F-D6E7E0E3FE8B}"/>
              </a:ext>
            </a:extLst>
          </p:cNvPr>
          <p:cNvSpPr txBox="1"/>
          <p:nvPr/>
        </p:nvSpPr>
        <p:spPr>
          <a:xfrm>
            <a:off x="1782662" y="4567860"/>
            <a:ext cx="5160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Autoridades</a:t>
            </a:r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ea typeface="Yu Gothic UI" panose="020B0500000000000000" pitchFamily="34" charset="-128"/>
              </a:rPr>
              <a:t> M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unicipales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D49DD320-AEDE-2FF6-7C7B-B5C43661B845}"/>
              </a:ext>
            </a:extLst>
          </p:cNvPr>
          <p:cNvSpPr txBox="1"/>
          <p:nvPr/>
        </p:nvSpPr>
        <p:spPr>
          <a:xfrm>
            <a:off x="1771795" y="5168611"/>
            <a:ext cx="3231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Atención presencial 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AC5CCCDB-F464-349D-C5D0-978520858E69}"/>
              </a:ext>
            </a:extLst>
          </p:cNvPr>
          <p:cNvSpPr txBox="1"/>
          <p:nvPr/>
        </p:nvSpPr>
        <p:spPr>
          <a:xfrm>
            <a:off x="1739469" y="1252386"/>
            <a:ext cx="4017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latin typeface="Montserrat" pitchFamily="2" charset="77"/>
              </a:rPr>
              <a:t>RADICACIÓN MEDIO DIGITAL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C5BC26B0-287A-2EA1-E539-0E38F45EC6B1}"/>
              </a:ext>
            </a:extLst>
          </p:cNvPr>
          <p:cNvSpPr txBox="1"/>
          <p:nvPr/>
        </p:nvSpPr>
        <p:spPr>
          <a:xfrm>
            <a:off x="486338" y="6091552"/>
            <a:ext cx="7370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Línea gratuita nacional 01 8000 118 228 opción 1 </a:t>
            </a:r>
          </a:p>
        </p:txBody>
      </p:sp>
      <p:pic>
        <p:nvPicPr>
          <p:cNvPr id="23" name="Picture 2" descr="Correo electrónico - Iconos gratis de interfaz">
            <a:extLst>
              <a:ext uri="{FF2B5EF4-FFF2-40B4-BE49-F238E27FC236}">
                <a16:creationId xmlns:a16="http://schemas.microsoft.com/office/drawing/2014/main" id="{188F0E0B-2274-A05F-35FE-3706DB02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2" y="3025414"/>
            <a:ext cx="556649" cy="5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itio web - Iconos gratis de comunicaciones">
            <a:extLst>
              <a:ext uri="{FF2B5EF4-FFF2-40B4-BE49-F238E27FC236}">
                <a16:creationId xmlns:a16="http://schemas.microsoft.com/office/drawing/2014/main" id="{D1D08FB5-ECBC-B5C7-C161-60EE17EA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2" y="1133766"/>
            <a:ext cx="664103" cy="6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dificio - Iconos gratis de arquitectura y ciudad">
            <a:extLst>
              <a:ext uri="{FF2B5EF4-FFF2-40B4-BE49-F238E27FC236}">
                <a16:creationId xmlns:a16="http://schemas.microsoft.com/office/drawing/2014/main" id="{D20ADF8A-D218-46A2-BC94-DE21437A7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92" y="4032471"/>
            <a:ext cx="546648" cy="5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Teléfono - Iconos gratis de tecnología">
            <a:extLst>
              <a:ext uri="{FF2B5EF4-FFF2-40B4-BE49-F238E27FC236}">
                <a16:creationId xmlns:a16="http://schemas.microsoft.com/office/drawing/2014/main" id="{C789CD5D-0E45-66DB-D206-C67B36E6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76" y="6042639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29;p2">
            <a:extLst>
              <a:ext uri="{FF2B5EF4-FFF2-40B4-BE49-F238E27FC236}">
                <a16:creationId xmlns:a16="http://schemas.microsoft.com/office/drawing/2014/main" id="{0150F8E7-2134-428F-6A11-0C478EEE3F5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82605" y="3200759"/>
            <a:ext cx="656481" cy="7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27;p2">
            <a:extLst>
              <a:ext uri="{FF2B5EF4-FFF2-40B4-BE49-F238E27FC236}">
                <a16:creationId xmlns:a16="http://schemas.microsoft.com/office/drawing/2014/main" id="{CBABD774-A4BD-FC53-D9C7-F4409F926E0E}"/>
              </a:ext>
            </a:extLst>
          </p:cNvPr>
          <p:cNvSpPr txBox="1"/>
          <p:nvPr/>
        </p:nvSpPr>
        <p:spPr>
          <a:xfrm>
            <a:off x="7148151" y="4027010"/>
            <a:ext cx="2402142" cy="100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 defTabSz="914126">
              <a:buClrTx/>
            </a:pPr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Yu Gothic UI" panose="020B0500000000000000" pitchFamily="34" charset="-128"/>
                <a:cs typeface="Calibri"/>
                <a:sym typeface="Calibri"/>
              </a:rPr>
              <a:t>Acreditación Aval Partido – Registro Comité Inscriptor</a:t>
            </a:r>
          </a:p>
          <a:p>
            <a:pPr algn="ctr" defTabSz="914126">
              <a:buClrTx/>
            </a:pPr>
            <a:r>
              <a:rPr lang="es-CO" sz="1100" kern="1200" dirty="0">
                <a:solidFill>
                  <a:schemeClr val="bg2">
                    <a:lumMod val="10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Calibri"/>
                <a:sym typeface="Calibri"/>
              </a:rPr>
              <a:t> </a:t>
            </a:r>
          </a:p>
        </p:txBody>
      </p:sp>
      <p:pic>
        <p:nvPicPr>
          <p:cNvPr id="30" name="Imagen 29" descr="Código QR&#10;&#10;El contenido generado por IA puede ser incorrecto.">
            <a:extLst>
              <a:ext uri="{FF2B5EF4-FFF2-40B4-BE49-F238E27FC236}">
                <a16:creationId xmlns:a16="http://schemas.microsoft.com/office/drawing/2014/main" id="{30B930C7-DB2D-3E0E-E194-E23F6AB5D40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4219" y="1968366"/>
            <a:ext cx="1082235" cy="1082235"/>
          </a:xfrm>
          <a:prstGeom prst="rect">
            <a:avLst/>
          </a:prstGeom>
        </p:spPr>
      </p:pic>
      <p:sp>
        <p:nvSpPr>
          <p:cNvPr id="33" name="TextBox 31">
            <a:extLst>
              <a:ext uri="{FF2B5EF4-FFF2-40B4-BE49-F238E27FC236}">
                <a16:creationId xmlns:a16="http://schemas.microsoft.com/office/drawing/2014/main" id="{FFCB96C5-5ABB-5FE0-F2F6-D475EC82B0C5}"/>
              </a:ext>
            </a:extLst>
          </p:cNvPr>
          <p:cNvSpPr txBox="1"/>
          <p:nvPr/>
        </p:nvSpPr>
        <p:spPr>
          <a:xfrm>
            <a:off x="985822" y="3494131"/>
            <a:ext cx="46416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CO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hlinkClick r:id="rId13"/>
              </a:rPr>
              <a:t>correspondencia@unp.gov.co</a:t>
            </a:r>
            <a:r>
              <a:rPr lang="es-CO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6D9201-0538-AEF9-B799-58FBA11D0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93"/>
          <a:stretch>
            <a:fillRect/>
          </a:stretch>
        </p:blipFill>
        <p:spPr bwMode="auto">
          <a:xfrm>
            <a:off x="6967904" y="5776198"/>
            <a:ext cx="1562007" cy="8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B64600-BF16-CC00-07FC-C53882FE9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b="49931"/>
          <a:stretch>
            <a:fillRect/>
          </a:stretch>
        </p:blipFill>
        <p:spPr bwMode="auto">
          <a:xfrm>
            <a:off x="8565716" y="5756766"/>
            <a:ext cx="3173749" cy="4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2">
            <a:extLst>
              <a:ext uri="{FF2B5EF4-FFF2-40B4-BE49-F238E27FC236}">
                <a16:creationId xmlns:a16="http://schemas.microsoft.com/office/drawing/2014/main" id="{4DC96269-772C-6BFC-B3C5-695BB1271050}"/>
              </a:ext>
            </a:extLst>
          </p:cNvPr>
          <p:cNvSpPr txBox="1"/>
          <p:nvPr/>
        </p:nvSpPr>
        <p:spPr>
          <a:xfrm>
            <a:off x="1739469" y="3107383"/>
            <a:ext cx="4017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latin typeface="Montserrat" pitchFamily="2" charset="77"/>
              </a:rPr>
              <a:t>RADICACIÓN POR CORREO</a:t>
            </a: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43943429-C12A-6BF4-3EE9-50B5E2DD65E8}"/>
              </a:ext>
            </a:extLst>
          </p:cNvPr>
          <p:cNvSpPr txBox="1"/>
          <p:nvPr/>
        </p:nvSpPr>
        <p:spPr>
          <a:xfrm>
            <a:off x="1747056" y="4154389"/>
            <a:ext cx="4017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latin typeface="Montserrat" pitchFamily="2" charset="77"/>
              </a:rPr>
              <a:t>RADICACIÓN FÍSICA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634C3AFF-BE2E-1B7A-E890-416C3768403D}"/>
              </a:ext>
            </a:extLst>
          </p:cNvPr>
          <p:cNvSpPr txBox="1"/>
          <p:nvPr/>
        </p:nvSpPr>
        <p:spPr>
          <a:xfrm>
            <a:off x="7570177" y="1351442"/>
            <a:ext cx="4017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latin typeface="Montserrat" pitchFamily="2" charset="77"/>
              </a:rPr>
              <a:t>DOCUMENTACIÓN REQUERIDA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548C74A-EB5F-C7D8-CCC8-821642C08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47303" r="13602" b="-1"/>
          <a:stretch>
            <a:fillRect/>
          </a:stretch>
        </p:blipFill>
        <p:spPr bwMode="auto">
          <a:xfrm>
            <a:off x="7958146" y="6185697"/>
            <a:ext cx="3173750" cy="5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0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F0E6-725E-5EC5-1255-F4673851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2;g1de9c9958d0_0_532">
            <a:extLst>
              <a:ext uri="{FF2B5EF4-FFF2-40B4-BE49-F238E27FC236}">
                <a16:creationId xmlns:a16="http://schemas.microsoft.com/office/drawing/2014/main" id="{0FBA61AC-A545-7686-B426-AE11ECDCB6BE}"/>
              </a:ext>
            </a:extLst>
          </p:cNvPr>
          <p:cNvSpPr txBox="1">
            <a:spLocks/>
          </p:cNvSpPr>
          <p:nvPr/>
        </p:nvSpPr>
        <p:spPr>
          <a:xfrm>
            <a:off x="2308776" y="233757"/>
            <a:ext cx="7574447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ts val="3600"/>
              <a:buFont typeface="Quattrocento Sans"/>
              <a:buNone/>
            </a:pPr>
            <a:r>
              <a:rPr lang="es-ES" sz="3500" b="1" dirty="0">
                <a:solidFill>
                  <a:srgbClr val="555552"/>
                </a:solidFill>
                <a:latin typeface="Montserrat SemiBold" panose="00000700000000000000" pitchFamily="2" charset="0"/>
              </a:rPr>
              <a:t>Solicitud de Apoyos </a:t>
            </a:r>
          </a:p>
          <a:p>
            <a:pPr algn="ctr">
              <a:lnSpc>
                <a:spcPct val="100000"/>
              </a:lnSpc>
              <a:buClr>
                <a:schemeClr val="accent2"/>
              </a:buClr>
              <a:buSzPts val="3600"/>
              <a:buFont typeface="Quattrocento Sans"/>
              <a:buNone/>
            </a:pPr>
            <a:r>
              <a:rPr lang="es-ES" sz="2200" b="1" i="1" dirty="0">
                <a:solidFill>
                  <a:srgbClr val="555552"/>
                </a:solidFill>
                <a:latin typeface="Montserrat SemiBold" panose="00000700000000000000" pitchFamily="2" charset="0"/>
              </a:rPr>
              <a:t>Precandidatos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D7C814CA-B87B-821A-C65E-270AEA08F50A}"/>
              </a:ext>
            </a:extLst>
          </p:cNvPr>
          <p:cNvSpPr txBox="1"/>
          <p:nvPr/>
        </p:nvSpPr>
        <p:spPr>
          <a:xfrm>
            <a:off x="3082980" y="2530784"/>
            <a:ext cx="826472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Solicitud enviada desde el correo del beneficiario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77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Enviar con mínimo 3 días hábiles de anticipación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77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Incluir: nombre, cargo, tiquete (si aplica), fechas, lugares, responsable y contacto.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77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Vehículo de apoyo es de uso exclusivo del beneficiario</a:t>
            </a:r>
            <a:r>
              <a:rPr lang="es-ES" dirty="0"/>
              <a:t>.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77"/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Horario de recepción: lunes a viernes, 08:00 a. m. 05:00. p.m.</a:t>
            </a:r>
          </a:p>
          <a:p>
            <a:pPr marL="357188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Enviar</a:t>
            </a:r>
            <a:r>
              <a:rPr lang="es-CO" dirty="0"/>
              <a:t> 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a: 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hlinkClick r:id="rId2"/>
              </a:rPr>
              <a:t>apoyos@unp.gov.co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con copia a 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hlinkClick r:id="rId3"/>
              </a:rPr>
              <a:t>natalia.roa@unp.gov.co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(solo precandidatos) </a:t>
            </a:r>
            <a:endParaRPr lang="es-CO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77"/>
            </a:endParaRPr>
          </a:p>
          <a:p>
            <a:pPr algn="ctr"/>
            <a:endParaRPr lang="es-ES" sz="1700" dirty="0">
              <a:solidFill>
                <a:srgbClr val="555552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41F9A700-CD49-2613-5B26-2866871D1E4B}"/>
              </a:ext>
            </a:extLst>
          </p:cNvPr>
          <p:cNvSpPr/>
          <p:nvPr/>
        </p:nvSpPr>
        <p:spPr>
          <a:xfrm>
            <a:off x="776848" y="1771759"/>
            <a:ext cx="1759245" cy="1181257"/>
          </a:xfrm>
          <a:custGeom>
            <a:avLst/>
            <a:gdLst/>
            <a:ahLst/>
            <a:cxnLst/>
            <a:rect l="l" t="t" r="r" b="b"/>
            <a:pathLst>
              <a:path w="2529240" h="1643292">
                <a:moveTo>
                  <a:pt x="0" y="0"/>
                </a:moveTo>
                <a:lnTo>
                  <a:pt x="2529240" y="0"/>
                </a:lnTo>
                <a:lnTo>
                  <a:pt x="2529240" y="1643292"/>
                </a:lnTo>
                <a:lnTo>
                  <a:pt x="0" y="16432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s-C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DE4CE3BE-D87D-4035-9F28-0FBC630C4093}"/>
              </a:ext>
            </a:extLst>
          </p:cNvPr>
          <p:cNvSpPr txBox="1"/>
          <p:nvPr/>
        </p:nvSpPr>
        <p:spPr>
          <a:xfrm>
            <a:off x="3475568" y="1430493"/>
            <a:ext cx="5419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Montserrat" pitchFamily="2" charset="77"/>
              </a:rPr>
              <a:t>Paso a Paso </a:t>
            </a:r>
            <a:r>
              <a:rPr lang="es-ES" sz="1600" b="1" dirty="0">
                <a:solidFill>
                  <a:srgbClr val="C00000"/>
                </a:solidFill>
                <a:latin typeface="Montserrat" pitchFamily="2" charset="77"/>
              </a:rPr>
              <a:t>para la gestión de requerimientos de apoyo en el proceso electoral</a:t>
            </a:r>
            <a:r>
              <a:rPr lang="es-CO" sz="1600" b="1" dirty="0">
                <a:solidFill>
                  <a:srgbClr val="C00000"/>
                </a:solidFill>
                <a:latin typeface="Montserrat" pitchFamily="2" charset="77"/>
              </a:rPr>
              <a:t> UNP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859F500-DDA1-AD16-6568-A005FC068294}"/>
              </a:ext>
            </a:extLst>
          </p:cNvPr>
          <p:cNvSpPr txBox="1"/>
          <p:nvPr/>
        </p:nvSpPr>
        <p:spPr>
          <a:xfrm>
            <a:off x="2789118" y="2362388"/>
            <a:ext cx="587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/>
              <a:t>📧</a:t>
            </a:r>
            <a:r>
              <a:rPr lang="es-CO" dirty="0"/>
              <a:t> 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05839E12-C0D0-C9EC-9CCA-47F9E7F1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121" y="3034984"/>
            <a:ext cx="601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📅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86BEBF6-BD62-BF94-F067-4A1567673503}"/>
              </a:ext>
            </a:extLst>
          </p:cNvPr>
          <p:cNvSpPr txBox="1"/>
          <p:nvPr/>
        </p:nvSpPr>
        <p:spPr>
          <a:xfrm>
            <a:off x="2826866" y="3656410"/>
            <a:ext cx="472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/>
              <a:t>📝</a:t>
            </a:r>
            <a:endParaRPr lang="es-CO" dirty="0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994F7B46-60EA-2F50-ACE6-A119B417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866" y="4288963"/>
            <a:ext cx="683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🚗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BB80E6D-A5DF-54A6-A47F-775CB2516A82}"/>
              </a:ext>
            </a:extLst>
          </p:cNvPr>
          <p:cNvSpPr txBox="1"/>
          <p:nvPr/>
        </p:nvSpPr>
        <p:spPr>
          <a:xfrm>
            <a:off x="2881383" y="4971944"/>
            <a:ext cx="403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🕒</a:t>
            </a:r>
            <a:endParaRPr lang="es-CO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2097792-C9CC-06F3-48B8-9D16B76E5380}"/>
              </a:ext>
            </a:extLst>
          </p:cNvPr>
          <p:cNvSpPr txBox="1"/>
          <p:nvPr/>
        </p:nvSpPr>
        <p:spPr>
          <a:xfrm>
            <a:off x="2855842" y="5543293"/>
            <a:ext cx="313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📬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02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F0E6-725E-5EC5-1255-F4673851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2;g1de9c9958d0_0_532">
            <a:extLst>
              <a:ext uri="{FF2B5EF4-FFF2-40B4-BE49-F238E27FC236}">
                <a16:creationId xmlns:a16="http://schemas.microsoft.com/office/drawing/2014/main" id="{0FBA61AC-A545-7686-B426-AE11ECDCB6BE}"/>
              </a:ext>
            </a:extLst>
          </p:cNvPr>
          <p:cNvSpPr txBox="1">
            <a:spLocks/>
          </p:cNvSpPr>
          <p:nvPr/>
        </p:nvSpPr>
        <p:spPr>
          <a:xfrm>
            <a:off x="2308776" y="233757"/>
            <a:ext cx="7574447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ts val="3600"/>
              <a:buFont typeface="Quattrocento Sans"/>
              <a:buNone/>
            </a:pPr>
            <a:r>
              <a:rPr lang="es-ES" sz="3500" b="1" dirty="0">
                <a:solidFill>
                  <a:srgbClr val="555552"/>
                </a:solidFill>
                <a:latin typeface="Montserrat SemiBold" panose="00000700000000000000" pitchFamily="2" charset="0"/>
              </a:rPr>
              <a:t>Solicitud de Apoyos </a:t>
            </a:r>
          </a:p>
          <a:p>
            <a:pPr algn="ctr">
              <a:lnSpc>
                <a:spcPct val="100000"/>
              </a:lnSpc>
              <a:buClr>
                <a:schemeClr val="accent2"/>
              </a:buClr>
              <a:buSzPts val="3600"/>
              <a:buFont typeface="Quattrocento Sans"/>
              <a:buNone/>
            </a:pPr>
            <a:r>
              <a:rPr lang="es-ES" sz="2200" b="1" i="1" dirty="0">
                <a:solidFill>
                  <a:srgbClr val="555552"/>
                </a:solidFill>
                <a:latin typeface="Montserrat SemiBold" panose="00000700000000000000" pitchFamily="2" charset="0"/>
              </a:rPr>
              <a:t>Precandidatos</a:t>
            </a:r>
          </a:p>
        </p:txBody>
      </p:sp>
      <p:sp>
        <p:nvSpPr>
          <p:cNvPr id="28" name="object 183">
            <a:extLst>
              <a:ext uri="{FF2B5EF4-FFF2-40B4-BE49-F238E27FC236}">
                <a16:creationId xmlns:a16="http://schemas.microsoft.com/office/drawing/2014/main" id="{54B8792B-0F8F-8221-6F8D-723C6889D79F}"/>
              </a:ext>
            </a:extLst>
          </p:cNvPr>
          <p:cNvSpPr/>
          <p:nvPr/>
        </p:nvSpPr>
        <p:spPr>
          <a:xfrm>
            <a:off x="835123" y="4636757"/>
            <a:ext cx="937497" cy="799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Montserrat" pitchFamily="2" charset="77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A12B16D0-FF3A-8B09-B8AD-0294528F37AA}"/>
              </a:ext>
            </a:extLst>
          </p:cNvPr>
          <p:cNvSpPr txBox="1"/>
          <p:nvPr/>
        </p:nvSpPr>
        <p:spPr>
          <a:xfrm>
            <a:off x="1248234" y="1972997"/>
            <a:ext cx="385918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Solicitudes de Apoyos </a:t>
            </a:r>
          </a:p>
          <a:p>
            <a:pPr marL="357188" algn="ctr"/>
            <a:r>
              <a:rPr 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4 días antes mínimo. </a:t>
            </a:r>
          </a:p>
          <a:p>
            <a:pPr algn="ctr"/>
            <a:endParaRPr lang="es-ES" sz="1700" dirty="0">
              <a:solidFill>
                <a:srgbClr val="555552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32" name="Rectangle 38">
            <a:extLst>
              <a:ext uri="{FF2B5EF4-FFF2-40B4-BE49-F238E27FC236}">
                <a16:creationId xmlns:a16="http://schemas.microsoft.com/office/drawing/2014/main" id="{FD5F51B7-7F42-959E-1FB7-40FE80814D29}"/>
              </a:ext>
            </a:extLst>
          </p:cNvPr>
          <p:cNvSpPr/>
          <p:nvPr/>
        </p:nvSpPr>
        <p:spPr>
          <a:xfrm rot="16200000">
            <a:off x="5553311" y="1638370"/>
            <a:ext cx="45719" cy="1191826"/>
          </a:xfrm>
          <a:custGeom>
            <a:avLst/>
            <a:gdLst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3" fmla="*/ 0 w 3220737"/>
              <a:gd name="connsiteY3" fmla="*/ 1251156 h 1251156"/>
              <a:gd name="connsiteX4" fmla="*/ 0 w 3220737"/>
              <a:gd name="connsiteY4" fmla="*/ 0 h 1251156"/>
              <a:gd name="connsiteX0" fmla="*/ 0 w 3220737"/>
              <a:gd name="connsiteY0" fmla="*/ 1251156 h 1342596"/>
              <a:gd name="connsiteX1" fmla="*/ 0 w 3220737"/>
              <a:gd name="connsiteY1" fmla="*/ 0 h 1342596"/>
              <a:gd name="connsiteX2" fmla="*/ 3220737 w 3220737"/>
              <a:gd name="connsiteY2" fmla="*/ 0 h 1342596"/>
              <a:gd name="connsiteX3" fmla="*/ 3220737 w 3220737"/>
              <a:gd name="connsiteY3" fmla="*/ 1251156 h 1342596"/>
              <a:gd name="connsiteX4" fmla="*/ 91440 w 3220737"/>
              <a:gd name="connsiteY4" fmla="*/ 1342596 h 1342596"/>
              <a:gd name="connsiteX0" fmla="*/ 0 w 3220737"/>
              <a:gd name="connsiteY0" fmla="*/ 1251156 h 1251156"/>
              <a:gd name="connsiteX1" fmla="*/ 0 w 3220737"/>
              <a:gd name="connsiteY1" fmla="*/ 0 h 1251156"/>
              <a:gd name="connsiteX2" fmla="*/ 3220737 w 3220737"/>
              <a:gd name="connsiteY2" fmla="*/ 0 h 1251156"/>
              <a:gd name="connsiteX3" fmla="*/ 3220737 w 3220737"/>
              <a:gd name="connsiteY3" fmla="*/ 1251156 h 1251156"/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0" fmla="*/ 0 w 0"/>
              <a:gd name="connsiteY0" fmla="*/ 0 h 1251156"/>
              <a:gd name="connsiteX1" fmla="*/ 0 w 0"/>
              <a:gd name="connsiteY1" fmla="*/ 1251156 h 12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51156">
                <a:moveTo>
                  <a:pt x="0" y="0"/>
                </a:moveTo>
                <a:lnTo>
                  <a:pt x="0" y="1251156"/>
                </a:lnTo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CO" sz="18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6121AEE0-0BF3-E6AA-47D4-B65561AA9EAB}"/>
              </a:ext>
            </a:extLst>
          </p:cNvPr>
          <p:cNvSpPr/>
          <p:nvPr/>
        </p:nvSpPr>
        <p:spPr>
          <a:xfrm rot="5400000">
            <a:off x="6178979" y="-1941242"/>
            <a:ext cx="188485" cy="11222296"/>
          </a:xfrm>
          <a:custGeom>
            <a:avLst/>
            <a:gdLst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3" fmla="*/ 0 w 3220737"/>
              <a:gd name="connsiteY3" fmla="*/ 1251156 h 1251156"/>
              <a:gd name="connsiteX4" fmla="*/ 0 w 3220737"/>
              <a:gd name="connsiteY4" fmla="*/ 0 h 1251156"/>
              <a:gd name="connsiteX0" fmla="*/ 0 w 3220737"/>
              <a:gd name="connsiteY0" fmla="*/ 1251156 h 1342596"/>
              <a:gd name="connsiteX1" fmla="*/ 0 w 3220737"/>
              <a:gd name="connsiteY1" fmla="*/ 0 h 1342596"/>
              <a:gd name="connsiteX2" fmla="*/ 3220737 w 3220737"/>
              <a:gd name="connsiteY2" fmla="*/ 0 h 1342596"/>
              <a:gd name="connsiteX3" fmla="*/ 3220737 w 3220737"/>
              <a:gd name="connsiteY3" fmla="*/ 1251156 h 1342596"/>
              <a:gd name="connsiteX4" fmla="*/ 91440 w 3220737"/>
              <a:gd name="connsiteY4" fmla="*/ 1342596 h 1342596"/>
              <a:gd name="connsiteX0" fmla="*/ 0 w 3220737"/>
              <a:gd name="connsiteY0" fmla="*/ 1251156 h 1251156"/>
              <a:gd name="connsiteX1" fmla="*/ 0 w 3220737"/>
              <a:gd name="connsiteY1" fmla="*/ 0 h 1251156"/>
              <a:gd name="connsiteX2" fmla="*/ 3220737 w 3220737"/>
              <a:gd name="connsiteY2" fmla="*/ 0 h 1251156"/>
              <a:gd name="connsiteX3" fmla="*/ 3220737 w 3220737"/>
              <a:gd name="connsiteY3" fmla="*/ 1251156 h 1251156"/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0" fmla="*/ 0 w 0"/>
              <a:gd name="connsiteY0" fmla="*/ 0 h 1251156"/>
              <a:gd name="connsiteX1" fmla="*/ 0 w 0"/>
              <a:gd name="connsiteY1" fmla="*/ 1251156 h 12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51156">
                <a:moveTo>
                  <a:pt x="0" y="0"/>
                </a:moveTo>
                <a:lnTo>
                  <a:pt x="0" y="1251156"/>
                </a:lnTo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Cc</a:t>
            </a:r>
          </a:p>
        </p:txBody>
      </p:sp>
      <p:pic>
        <p:nvPicPr>
          <p:cNvPr id="35" name="Google Shape;150;p2">
            <a:extLst>
              <a:ext uri="{FF2B5EF4-FFF2-40B4-BE49-F238E27FC236}">
                <a16:creationId xmlns:a16="http://schemas.microsoft.com/office/drawing/2014/main" id="{2C341D18-49D1-6B9C-BC2F-2EC5344AAC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86" y="1897407"/>
            <a:ext cx="937497" cy="90794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26">
            <a:extLst>
              <a:ext uri="{FF2B5EF4-FFF2-40B4-BE49-F238E27FC236}">
                <a16:creationId xmlns:a16="http://schemas.microsoft.com/office/drawing/2014/main" id="{419B4565-72A4-5763-C5ED-76D2EB163A89}"/>
              </a:ext>
            </a:extLst>
          </p:cNvPr>
          <p:cNvSpPr txBox="1"/>
          <p:nvPr/>
        </p:nvSpPr>
        <p:spPr>
          <a:xfrm>
            <a:off x="1518011" y="4574833"/>
            <a:ext cx="3859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Solicitudes de Apoyos </a:t>
            </a:r>
          </a:p>
          <a:p>
            <a:pPr marL="357188" algn="ct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5 días antes mínimo</a:t>
            </a:r>
            <a:endParaRPr lang="es-ES" sz="1700" dirty="0">
              <a:solidFill>
                <a:srgbClr val="555552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B37E1B48-C125-F775-3F82-B2ECB923CCEE}"/>
              </a:ext>
            </a:extLst>
          </p:cNvPr>
          <p:cNvSpPr/>
          <p:nvPr/>
        </p:nvSpPr>
        <p:spPr>
          <a:xfrm rot="16200000">
            <a:off x="5691717" y="4279224"/>
            <a:ext cx="45719" cy="1191828"/>
          </a:xfrm>
          <a:custGeom>
            <a:avLst/>
            <a:gdLst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3" fmla="*/ 0 w 3220737"/>
              <a:gd name="connsiteY3" fmla="*/ 1251156 h 1251156"/>
              <a:gd name="connsiteX4" fmla="*/ 0 w 3220737"/>
              <a:gd name="connsiteY4" fmla="*/ 0 h 1251156"/>
              <a:gd name="connsiteX0" fmla="*/ 0 w 3220737"/>
              <a:gd name="connsiteY0" fmla="*/ 1251156 h 1342596"/>
              <a:gd name="connsiteX1" fmla="*/ 0 w 3220737"/>
              <a:gd name="connsiteY1" fmla="*/ 0 h 1342596"/>
              <a:gd name="connsiteX2" fmla="*/ 3220737 w 3220737"/>
              <a:gd name="connsiteY2" fmla="*/ 0 h 1342596"/>
              <a:gd name="connsiteX3" fmla="*/ 3220737 w 3220737"/>
              <a:gd name="connsiteY3" fmla="*/ 1251156 h 1342596"/>
              <a:gd name="connsiteX4" fmla="*/ 91440 w 3220737"/>
              <a:gd name="connsiteY4" fmla="*/ 1342596 h 1342596"/>
              <a:gd name="connsiteX0" fmla="*/ 0 w 3220737"/>
              <a:gd name="connsiteY0" fmla="*/ 1251156 h 1251156"/>
              <a:gd name="connsiteX1" fmla="*/ 0 w 3220737"/>
              <a:gd name="connsiteY1" fmla="*/ 0 h 1251156"/>
              <a:gd name="connsiteX2" fmla="*/ 3220737 w 3220737"/>
              <a:gd name="connsiteY2" fmla="*/ 0 h 1251156"/>
              <a:gd name="connsiteX3" fmla="*/ 3220737 w 3220737"/>
              <a:gd name="connsiteY3" fmla="*/ 1251156 h 1251156"/>
              <a:gd name="connsiteX0" fmla="*/ 0 w 3220737"/>
              <a:gd name="connsiteY0" fmla="*/ 0 h 1251156"/>
              <a:gd name="connsiteX1" fmla="*/ 3220737 w 3220737"/>
              <a:gd name="connsiteY1" fmla="*/ 0 h 1251156"/>
              <a:gd name="connsiteX2" fmla="*/ 3220737 w 3220737"/>
              <a:gd name="connsiteY2" fmla="*/ 1251156 h 1251156"/>
              <a:gd name="connsiteX0" fmla="*/ 0 w 0"/>
              <a:gd name="connsiteY0" fmla="*/ 0 h 1251156"/>
              <a:gd name="connsiteX1" fmla="*/ 0 w 0"/>
              <a:gd name="connsiteY1" fmla="*/ 1251156 h 12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51156">
                <a:moveTo>
                  <a:pt x="0" y="0"/>
                </a:moveTo>
                <a:lnTo>
                  <a:pt x="0" y="1251156"/>
                </a:lnTo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CO" sz="18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8" name="Picture 2" descr="Correo electrónico - Iconos gratis de interfaz">
            <a:extLst>
              <a:ext uri="{FF2B5EF4-FFF2-40B4-BE49-F238E27FC236}">
                <a16:creationId xmlns:a16="http://schemas.microsoft.com/office/drawing/2014/main" id="{4F42C097-9CAD-B6AC-252D-C025D95C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02" y="2000631"/>
            <a:ext cx="441182" cy="4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orreo electrónico - Iconos gratis de interfaz">
            <a:extLst>
              <a:ext uri="{FF2B5EF4-FFF2-40B4-BE49-F238E27FC236}">
                <a16:creationId xmlns:a16="http://schemas.microsoft.com/office/drawing/2014/main" id="{07F8621C-1F8D-9948-E525-F95994D7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2" y="4641487"/>
            <a:ext cx="441182" cy="4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1">
            <a:extLst>
              <a:ext uri="{FF2B5EF4-FFF2-40B4-BE49-F238E27FC236}">
                <a16:creationId xmlns:a16="http://schemas.microsoft.com/office/drawing/2014/main" id="{71B50697-F1FA-6C73-75CF-EA8D780F9A7D}"/>
              </a:ext>
            </a:extLst>
          </p:cNvPr>
          <p:cNvSpPr txBox="1"/>
          <p:nvPr/>
        </p:nvSpPr>
        <p:spPr>
          <a:xfrm>
            <a:off x="6786609" y="1656967"/>
            <a:ext cx="4974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Remitir las solicitudes a los correos.</a:t>
            </a:r>
          </a:p>
          <a:p>
            <a:pPr marL="357188" algn="ct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hlinkClick r:id="rId6"/>
              </a:rPr>
              <a:t>jesep.plan-democracia@policia.gov.co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</a:t>
            </a:r>
          </a:p>
          <a:p>
            <a:pPr marL="357188" algn="ct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  <a:hlinkClick r:id="rId6"/>
              </a:rPr>
              <a:t>Dipro.plan-democracia@policia.gov.co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  3150524339  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91E83D29-6A36-4B25-99EF-DE4A0A4E1F0B}"/>
              </a:ext>
            </a:extLst>
          </p:cNvPr>
          <p:cNvSpPr txBox="1"/>
          <p:nvPr/>
        </p:nvSpPr>
        <p:spPr>
          <a:xfrm>
            <a:off x="6804092" y="4175816"/>
            <a:ext cx="4528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/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77"/>
              </a:rPr>
              <a:t>Remitir las solicitudes a los Distritos Militares más cercanos a la zona de desplazamiento.</a:t>
            </a:r>
          </a:p>
        </p:txBody>
      </p:sp>
    </p:spTree>
    <p:extLst>
      <p:ext uri="{BB962C8B-B14F-4D97-AF65-F5344CB8AC3E}">
        <p14:creationId xmlns:p14="http://schemas.microsoft.com/office/powerpoint/2010/main" val="179788969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3232"/>
      </a:accent1>
      <a:accent2>
        <a:srgbClr val="4472C4"/>
      </a:accent2>
      <a:accent3>
        <a:srgbClr val="FFC000"/>
      </a:accent3>
      <a:accent4>
        <a:srgbClr val="ED7D31"/>
      </a:accent4>
      <a:accent5>
        <a:srgbClr val="70AD47"/>
      </a:accent5>
      <a:accent6>
        <a:srgbClr val="0563C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3232"/>
      </a:accent1>
      <a:accent2>
        <a:srgbClr val="4472C4"/>
      </a:accent2>
      <a:accent3>
        <a:srgbClr val="FFC000"/>
      </a:accent3>
      <a:accent4>
        <a:srgbClr val="ED7D31"/>
      </a:accent4>
      <a:accent5>
        <a:srgbClr val="70AD47"/>
      </a:accent5>
      <a:accent6>
        <a:srgbClr val="0563C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457</Words>
  <Application>Microsoft Office PowerPoint</Application>
  <PresentationFormat>Panorámica</PresentationFormat>
  <Paragraphs>91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21" baseType="lpstr">
      <vt:lpstr>Yu Gothic UI</vt:lpstr>
      <vt:lpstr>Arial</vt:lpstr>
      <vt:lpstr>Calibri</vt:lpstr>
      <vt:lpstr>Calibri Light</vt:lpstr>
      <vt:lpstr>Candara</vt:lpstr>
      <vt:lpstr>Helvetica</vt:lpstr>
      <vt:lpstr>Montserrat</vt:lpstr>
      <vt:lpstr>Montserrat SemiBold</vt:lpstr>
      <vt:lpstr>Nunito</vt:lpstr>
      <vt:lpstr>Nunito Sans ExtraBold</vt:lpstr>
      <vt:lpstr>Quattrocento Sans</vt:lpstr>
      <vt:lpstr>Tahoma</vt:lpstr>
      <vt:lpstr>Work Sans SemiBold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Roa Trujillo</dc:creator>
  <cp:lastModifiedBy>Juan Pablo Lozano Villanueva</cp:lastModifiedBy>
  <cp:revision>2</cp:revision>
  <dcterms:created xsi:type="dcterms:W3CDTF">2025-09-08T21:11:01Z</dcterms:created>
  <dcterms:modified xsi:type="dcterms:W3CDTF">2025-09-25T14:31:48Z</dcterms:modified>
</cp:coreProperties>
</file>